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257" r:id="rId4"/>
    <p:sldId id="284" r:id="rId5"/>
    <p:sldId id="258" r:id="rId6"/>
    <p:sldId id="259" r:id="rId7"/>
    <p:sldId id="260" r:id="rId8"/>
    <p:sldId id="285" r:id="rId9"/>
    <p:sldId id="261" r:id="rId10"/>
    <p:sldId id="262" r:id="rId11"/>
    <p:sldId id="287" r:id="rId12"/>
    <p:sldId id="286" r:id="rId13"/>
    <p:sldId id="288" r:id="rId14"/>
    <p:sldId id="263" r:id="rId15"/>
    <p:sldId id="289" r:id="rId16"/>
    <p:sldId id="264" r:id="rId17"/>
    <p:sldId id="265" r:id="rId18"/>
    <p:sldId id="290" r:id="rId19"/>
    <p:sldId id="266" r:id="rId20"/>
    <p:sldId id="291" r:id="rId21"/>
    <p:sldId id="267" r:id="rId22"/>
    <p:sldId id="268" r:id="rId23"/>
    <p:sldId id="292" r:id="rId24"/>
    <p:sldId id="269" r:id="rId25"/>
    <p:sldId id="270" r:id="rId26"/>
    <p:sldId id="294" r:id="rId27"/>
    <p:sldId id="295" r:id="rId28"/>
    <p:sldId id="293" r:id="rId29"/>
    <p:sldId id="297" r:id="rId30"/>
    <p:sldId id="298" r:id="rId31"/>
    <p:sldId id="299" r:id="rId32"/>
    <p:sldId id="296" r:id="rId33"/>
    <p:sldId id="271" r:id="rId34"/>
    <p:sldId id="300" r:id="rId35"/>
    <p:sldId id="272" r:id="rId36"/>
    <p:sldId id="273" r:id="rId37"/>
    <p:sldId id="276" r:id="rId38"/>
    <p:sldId id="302" r:id="rId39"/>
    <p:sldId id="301" r:id="rId40"/>
    <p:sldId id="303" r:id="rId41"/>
    <p:sldId id="304" r:id="rId42"/>
    <p:sldId id="305" r:id="rId43"/>
    <p:sldId id="277" r:id="rId44"/>
    <p:sldId id="306" r:id="rId45"/>
    <p:sldId id="278" r:id="rId46"/>
    <p:sldId id="307" r:id="rId47"/>
    <p:sldId id="279" r:id="rId48"/>
    <p:sldId id="280" r:id="rId49"/>
    <p:sldId id="308" r:id="rId5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7" d="100"/>
          <a:sy n="47" d="100"/>
        </p:scale>
        <p:origin x="-1109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15/12/2012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15/12/2012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15/12/2012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15/12/2012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15/12/2012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15/12/2012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15/12/2012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es.wikipedia.org/wiki/Idioma_hebreo" TargetMode="External"/><Relationship Id="rId2" Type="http://schemas.openxmlformats.org/officeDocument/2006/relationships/hyperlink" Target="http://es.wikipedia.org/wiki/Idioma_griego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hyperlink" Target="http://es.wikipedia.org/wiki/Mes%C3%ADas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es.wikipedia.org/wiki/Antioqu%C3%ADa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://lh4.ggpht.com/-LBl_o827RSQ/UKsY0SfvaWI/AAAAAAAAB2c/XpWq9QepJac/s1600-h/clip_image012%5b5%5d.jpg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1470025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s-CO" dirty="0" smtClean="0">
                <a:latin typeface="Forte" pitchFamily="66" charset="0"/>
              </a:rPr>
              <a:t>COMO SER UN CRISTIANO</a:t>
            </a:r>
            <a:endParaRPr lang="es-CO" sz="6000" dirty="0">
              <a:latin typeface="Forte" pitchFamily="66" charset="0"/>
            </a:endParaRPr>
          </a:p>
        </p:txBody>
      </p:sp>
      <p:sp>
        <p:nvSpPr>
          <p:cNvPr id="4" name="AutoShape 2" descr="data:image/jpeg;base64,/9j/4AAQSkZJRgABAQAAAQABAAD/2wCEAAkGBhQSERUUEhQWFRQWFBQUFRcUGBUWFxUUFhcVFBQUFRQYHCYeFxkjGRQUHy8gIycpLCwsFR4xNTAqNSYrLCkBCQoKDgwOGg8PGiwkHyQpLCwsKSkuLCwsLCksLCwsLCksLCwsLCwsLCksLCksLCksLCksKSwsLCwsLCksLCwsLP/AABEIAMIBAwMBIgACEQEDEQH/xAAcAAAABwEBAAAAAAAAAAAAAAAAAgMEBQYHAQj/xABKEAABAwIDBQUEBQkECQUAAAABAAIDBBESITEFBkFRYQcTInGRFDKBoUJSscHRFSMzU2KSotLwF3KC4RYkQ2Nzo7LC8TQ1RJOz/8QAGgEAAgMBAQAAAAAAAAAAAAAAAAIBAwQFBv/EADURAAIBAgQEAwYFBAMAAAAAAAABAgMRBBIhMQUTQVEUImFScYGRsfAjMqHR4RUzgsEkQkP/2gAMAwEAAhEDEQA/AFKOgiB93L0UtRbFY+5DMLRxumzIrHRPY65wAHAG9l5ucX0N8J9yX2PRCK5AJB6+inmVF7DB9ijqTa7CM2O0sTZK1G2gMmNIPUWssbhJvUsk79CQg2Y1viGRPBOG0rRfqm8NcHDIHzRMLy84j4CMuFlOiKnme7HEVAWg4XaniuPpJeDh80WqqGNYQXWy1Bz+SrL9pSh2UziL5G50VsFTe6ZCzvUtkNO8e9YpR0YcMxZRmxpJHtJMjjnlpkpGHvNHEHPW1rhW/h7RTEle+pGVVOS8Ow6ZX58slKUhbhz1S2FQm0q1zX4QBbLNLblPNv7xk+Z5ScwDmmtXMW6C67D42AnkoOs2w9ry0HplwTVZRkvy29xFOF2Odvtc6IxsB8XFIbvbNkAbiN8NwCdbcvJKUs7ibG5JOvQqdY8NGnoq6UYylaTsiybcI2QqxqMAgDdduvQ04xjFJGFnLLpRXyWTSbaLGus42KWpWhT0uSot7Dh7Ul7OMeKwva1+NkG1rHaOHRFDc738lzqzjm8uqfuHSa3Fo6QC9uJumLt24e972xx5Z35chwTuIni4Hy/8pVrldFUJKzhYLyWzIzaO7kMlzgbjta+EH4EcclV6vs6psNi0G4N+eavFyPim00F1hruN7wVi2nJrRmYnsriY+40T6LdCOIh2G9s7Hieqpva7vtWU1eYIJ3RsEUZIZhBJcCScVr8uKieyreiZ+0QyaWSQTMdH43Od4veba5y0+au8LVlT5jl0vYsjWipWsbBulQtbK8FgzbrYWAvmPn8lI7c3JhmafA0Oy4DguU1E8PGHX+tVYHNJYQTmRa45qqhBTjK616Miq8sk0zEajs7xTFmC3EEadArtR9l1LGxt2ZgC/V3NW+i2WI874nHUn7hwTmSO7geWduqblVJR8z+ArqK/lKV/ZHR8Qb/AIK3u2iwGxOiCXNS9r6kfidiufkaO1sI4apKpjiY8Mc0WsdBpyVhcWXv9zkjNBC43JsfL8Vji31L867DLZ0sZs0XtnqlqiEEjCLEEZnkFE7Q3qp6eshpMLnPewyFzSwMiYA4lz75+6xxy5dUtuvvXDXQPnAdDG15ZeYsGKwBLhnkPEBmrnhquXOo6fuJzY3Jhktjbn8022jVEghmTh62Tg0+IhzZGkai1sweIcCmtXs9hkDRM0SOGTXO8R6tAINvgq405XtYnPG9ytulc421T/wDJLmtu4AtIyI1v+CefkqON4Ej2NcbkeLNwAzs12uhOSS2RvGJ6dz3xOi8TmtbIW4iwEWebe7fPLonkpWuloTGSb0BsKuwnBna5IPA26+itLJBZU7Ze9LJqqSjDCHQsxvfdndi4acIzuT4v4TyS2xd5xNHiljdA0ue0d65oJY3IPJvZtzfLpxTZKsHmy9v12Fnlns9S294DoojeKAFmIZZ6pxREBoIcHMwl2IEFuut9LW4pttSsZJF4HB4JtdpDhlrmMlE5ylHVCwVp6DiKIiEWP0crKmVEzmSFzs+hVpo69joLNe1xbkcLg63nbRUfeXfOKKpZA9rrOGIvBbhDfEDe+eWE+qanTnUlliruxdFqKbl3Jui28Ac8tFYKPbzXG3Hqs72PtZlUx0wYYow4NaZC0YrakZ6efHyKsVPTlpxkju/exXGG3PFpZE6cqcrNWaJtGauy40tdi1yvonrCq3U7XZFEJHOY1oaZAcTfE1rS44M/FkOCX3a3ujqqVtSWmCN7nNb3zmNvhOG972zIPot+C5ktXsY6sVHYlJA43sLcjz+CgtsxlpBdncfHrkrI6paG4rjDa+K4tbnfS3VVOo3jiq619HE0ufHEJXTAtMYa4NIbcG5JxN068kVcHdOUG21uTTqZXqMva+CcjaVmgA5gnJNjs1zi7u7SBpsTG5rwDy8JyXKbZ4c1z3SMY1hs8ucPAf2hfI9DZc907bo18xEhBtFvkpOm2kOajIoKYMLhIJMsrOABPQj+skhBWwnLxs6mzhfrxskyWehEnmWxaG1gIXDUBMWU4sCx7XfELroiNSPO4smlme5Tliede2qbFteboyEf8tp+9Muylt9rUv8AxCfRjyudq0l9rVWd7OYLjpGwJTsk/wDdqc8jIf8AlvXf2w/+P+jN/wBviemmS4Tkje1jPVMpKm/AfBImV3L5Fed1NuWL3HXt5ab380T8qZkg/BIeySP0bla9/uRKXY0jz4hhF8+fohQk9hvw+oJIg4l2eZugrGyIAWAQVvhJdxPEehXWw1IHv+tkZgmzxOB9fmpCSQHRIsjIOgWTNceJim2Zal+0a1raeV80zTTREB1mREtaXg2tZ0bSL3t4ybru3tiyNb7KYpHQ0dLciNr8MtZNbxggeOz5RpwjPMrbPbMPK3miDaIIuDl0K664s1ltBaJdeq0v8r/Mo5DZVN1qCam2SxjYXOnbBJIwG36R+KRjbHkXNFuioW6mwDUyxukparvmSulqaqSR0bWgOxNwtMZLnAD3RYk9NNqimxfTKXZUAau9VRT4g6edqOsne/b+NQnSbt6GI7QoZZ4KmvkimdUzzOpqaPA/83A4WecNrgYCWDQZnmnlBuw6tlio2skjoqUFk8nuiolbcOLCRYguvbWwcTyWyukDhkRmkZackWLhZWPisrWUdtvTpt6Lb1Yqp92YTSbPlZT10rqeYVcknsrQGkgNm8UoawNuLNYW4r2tIAnW8Gw3RTtpZ4Zn08FH+ZEIIY6fuw98riB4iZS8WGfu8FszaDDofmQkpImuBAcHW4B3FP8A1iWa+T9fRLTtb/Y3Ij7RjjYZWUVFRu73upDJVVQaHC0QJc2G9siWsccPNzclHsZUQ7MDGRyNjnqXPlay+IRNDWNjtq0EhxJIzwt+OxVmwiW2a23Em9yos7pvyvi6nNTHi66xW9/r+/6Fnho9JFE3S2PUxPlmhgkhilaGNYblxbkcRvnwNifrFDbm51TU1MQdG63dkvdyaH/acWXrwVq2tsmeBwwyPLctCU3rKqVrgQ99ja2K9wo8fUdXnRte1l8rDclZcrKpt/Z8oqhDJTyd02NjKdoje+Ntw0OkIaRiOb875EDI2QfQTEU+zn94aeIvlksC3GXElrb6ZXFuWMlXePeGqNsHiAHAXv59UzrN5Kg3DgG26Zq1Y+pZRSWi79e/31EdGN7tlAcJpnSMfDIalxETHuJbHBTgYDG1trAYcr8tMzmttgOc+SKaOV7IKcRUgbcMZbCBJYDxFxJceZJvplZH7ULjmgdqFalxCV08v6/T77lXJj3GO1RKyDZ1NPFPLSNhL5I4bgvle57hGXAZYMTAByJtnoWr2HVU9HjdDK0VdQ32hkQcXspWAd1AbZtBxPy/ZYDyUpHvBIDk4hSEO+MwtZ5Fki4hVVllW+vr+38A6EejI12wpaKikqaTvWyVzWU7IGQSRGEF13Pc3G8g4WEXJ/2l7qO3j3VNHURUzoKmel7sPtDf89VOaGveXBpAs4AW1DQLa53GHfWc6v8AkEZ280p1kdbzslXEaifmjffr8tuwcj1GW525c9NSjvi1jnOL8JcLsuBZhA+llc+anqXZDjq5oJNgDfNRX5XcdXEozdpFc2rOdWbm+ppjFRViajuy7TqnMVUTZptbqNFBx1ycR1md1TlYxgvaC6+06r/jOHpYfcpbsdfh2nG6wNmSnP8AuEfeq7vXOX1tS48Z5T/GVP8AZUQ2txEgARyZk2Gg4legqf2behzlrP4noOXbDLXEYxX46I8e3gAMgOYAsM1Rq7fOjivjqGX5NOM+jbqt13a3TNuI2SSdbBg+efyXFjh6ktkzW3Bbm0Um8LHENOVza/BSrn8l5hre1yd36KONnU3efuHyVs7Nd/qiUSNlfjf7zcgPCLAiw/rNa5Uq1Om2/wCSnySlZG24nckFTxvq4atz8ygsOeXqWcv3FV/0hkJuXJ+3fZwbhyOVs7381RH1iSNUr+RF7onmMt8+8bnZYskzG2XDRxHkVXBUlHMyblJBzGWMbbfe+M+pT6j20eLifM3VPbUJ0xzsOIaXtfkeqWVKNhlUZoEG8DWjX4I9NV9+8GGTAeNzkqnF3bcEjS6QZB7PpMdri6tNlI1OzGVLO+pZAx3ivG7w3w625LHKEUzRd2LxVUMroiGvDnW4cP6KoTqKojms25ffO1yq/TbySsOT3A+ZVooe0JrGeJt3u945ZnQfBOqU6eyuVqaa3JKI1sYDi84RmcRGXmrJs2tkMYc+zjfPDnlwsOeioM2/mJpYRcE3z1B6Kc3R2/C4hoJbJmTY5OHxyVNSlK12hvK1YtFPVZ4ZGuz0JGnRNtq7Jjk4Z52y0UvBUsOeIHnmDZRm1ttQMPikwkcBx81SlbVFcZNy0QWl3c7qICJ1iTckgFQ9Vuw6VxxDQGxHE8ynUW+0LD7znC2QAyQl7QIcLsOLFwyCuUXurjZprTcq1RuPKGYtM9CoCr2RKwnwlW+p38LrcDxcfdHkwa/Epaq30pcAPvvyuC2w65q5TqrpcLRe5nvduBsQbpzR0cj3Boabq4v3ho3MxFrcWdm4bH/NdoN66NtiWOxC3Aa87qx1Z20iRkS6nNibjSOP5zJt87EKV2vui1rHOjBuLZXTSPfyMSXY13d8ja5J1OuSl/8ATymtfx+n+ao/EbuxW2npsUPE1pIkkZHh17x7W/aU22vvTQQgYKpsh4hgc/PzAt81jddNjke76z3H1JKQuu1HBR3bZndd9EaZP2owt9yOR/nZo+9RtR2szH9HFG3+8XOP3BURBaI4amugjqy7itTUGR7nu95zi4+ZNz9qTxFcRmsJ0F/JaCo5dC6k6Tdqpk9yF9uZGEerrKcouzeZ36R7Ix8Xn0GXzVcqsI7sZQk9kU9aZ2GsD62Rp4U8nzczNKUfZxRst3j5ZTx92NvyufmrluyylonF1PTtjcQGl5LnPIvci7jpkPRYMTiYSpuMb6l0KMrpsmajYHiNjxQUxFtSQgHHEL9D+KC4fMkbcr7GDOnQbImgejh67djEPGyI4emYejGZQSO+8RTUkcUydMiOlRYLj4Vzgcjoue1nn6fNMMaMHqcqC7HYlXDOmplQD0WAdtlTqlrC03Bso0PSjXqGiUybj2s8ZhxB80V1c5xuSSTzKi43pwxyTKkPmbJFlSV01KZd4iukUWJHE1UkDOmz5UXvE1hR2Jko2VMRIlWSKLEkjHMnDZ8rcFGtkSzZUrRJQqvYUolexjHOAcbEAkEcM9NE4g3PqXfQDf7zgFd2TJZsy0vFS6Iq5KKpT9nsh9+VjfIF34KQj3AhaCXSPdYE5YWj71YGzIlVPZjz+w77Cq/EVJPcflxRkxCuHZ378p/ZZ8yfwVPKuG4eXenpH/3FbsR/bZnp/mRee+XO+TPvVzvVyLGwdmZHbOmBkXO9U5QJVtc4DVBRfeoJcqIuVltI7kV32cjUK/zV1PiIYWYrZEiw8h1VX2jtDE9wIGpGQyTQqyk9iZUlHqMotnFxAu0X5lONpbE7mwc4EkXyNxbgmss4AsNen3JCSouNfVWeZsTypCb2BELEHOXAVYis5hXCjlqLhRcLBV0FdwIBim5Ng8aUukbI7FAC7Cl2uTdqWDkrHQoXoj5MkUuRXKCbCbnLmJGdEUBEVNwsAFKsK4yn5pWOLoUtybCjUoEXuzyQDSouFhQFHD0mGIEFRckXa9I7RltDJ/w3/wDSUA5NdryWgk/uO/BTFXkiHsZ+rfubk2Q9WfYVUFcd1RaNx/ab/wBIXSxL8hkpfmRYMaGNI4kLrlmwWxopek7opUkC/eLiRxIIsQRTq/iMikpKsm99TqU/m3anaLlh/wAk2k2NI3VpGmvVOpw6MVxl1Qz7xdCe0Wx3vcGtBJJsrjsfcuNrh30jSeLRf0J0SVK8ILUaFKUiiBhTmDZkr/cjc7yBK2mj3Ho3DKMXPM/Zmp+n2ZHExrbgBumixSx/sod04xdmzz5UbGmj9+NzfMJv3B4heiptjQzN8Qa7PLgm43Nps7xg5W+CFjXbWJDUO7PPvd9EYMW/1G5FG/IwN8xcfMJsOz6gjFzEPNznfebJljY9hdDD2QjiFJwRU4Z4mPLueKw9LLZqWhonWY1sZI0AFx9iidqbJoo5CX0pcLXDmh1ut8xZJ4q/QsS6GSvhHBpt1XGxD6q1JtRs+1hTnyJ/zR2S7PA/9MB9vrdWeIfssnKZeykvwUvsrdR9QQGZHqtBj2hQC3+riw6A/enjt56VuTY+FrtAFvJJKtJrRWJtboVyg7KcVsUnnkPkrLD2b0oZhc2553I+9dpN46YWwh4t/XNSrN5ID9Mj4FJGTa84k89/KtCobd3EbcNpafzfiOHre51TDY25p7zDK3PktCbt2I38YsLZkgaoke1Ke5djYDzJt/QSOTtaLJjUkt4jGj3TpiBjgaSOYRK3cWkdpFh/ufgpV224R9MfD8UWDbcRaXFwAB/8IWitcrvO+axAzbh0zdIcf+JwPlrZQm0dgUzTgbA8POWTybG2mivR27CB+kb8M0X8rQnMEZnX8UN21Uh4Sl1jczGi3LL3gPbIxp44b/cme/nZ+aahnmErS1rBcEEHxOa219OK2H2wPyY5pP2DnZUXtnrrbJmaDfE6Np/+xpy+IV1GrJ1YpPqhZybW1jzWtC3N2YXUzn8O8I9Gt/FZ8Fre51QW7PwXHimkJ56MGvwXbxsmqencz0EnPURNEnFPsjFq9rMr+InPysEtM0WuPmkqYm+QxdFy8zaNtlcJVbMDPph3VoKZPgz6KxUWxnStJaWgjUOJv8FFzxFpIKiE76XCUbK9hl3IXEvg6FBPcSxqTQHEDuzyuRw5aIrtmQ2N4r3zsbG59MkzbtSS/vFFNW4n3j6rjqmzZmuJ1cThkynHpoEzopWNd44ibXvY/jonUtS45XKbYByV6WmoN3JGs3pjaMEUDsXAki3xUXU7yyYbCN+PyuLfBHN+OfDQJSGMN0a2/OyhRiuhCVupFz71VLgAQ8W5Nt9yf7K35lYfzjXvFuRunjTfgAOgS/fkABuVug/BTJxatlIyLuRLu0CqxkhpDb3DS3QcrpttjfuaduEsDG8QBr8SrGyskuDyShrpDoPkPwRmj7K+YnLtsUzZu8ssRu3+LPonVfvZNN7zrDkzw+vMeatUsrnat/hH4I7CdMA+DW/gpdSO+UnI3q2UJky4arNaPTU4Bxd0b8chYjqLKm9ou/tLStdFHGx9VpYBuGPq4gZnoraU5VZZYxKptQ3Ip9YisMhzDXEdASszqt8KuQWdO+3JpwgWzFrK0f201nsogAaHhuDvhfHYcbaYuq6MsFVSVrFHiI3LDtLbraUDvyWE6NI8Xnh1spfdWsZX3EE0eIfQcSHnybqQsLqqh0ji57i5xNyXEkk+ZT3dnbLqWqinbqx4JHMHJw+IJV0sAsmj1F8RK56HG6FQb+JuXPF+CMzcqf6T2jyufuS8e9ZyIAsbHLqlaffLoDnrf5LhXma3zOlhsd1JtAfUW+9Npd16m+WasMW9rOIPwslDvXF+0hSYrlU7FXZu1U8Rb1T6Dd17cyXZ8xZS8m9bOAv8kozeCF2twocmyc01uiOptkYXXxON+AVU7ZXNGy3DMHvYgL+ZJ+xX922Yr2HHjos97ddpRu2cxrMyaiP0DJCrcIr1437iVZycHdGBNC3Ls82HE+hY97jcvkuBpk6w+xYhCPEPML0f2Wwx/kuDE6zj3hOXOR67HE21SVu5lw7tMRn3cif9PDnwBOSe7N2BTR2Jc8uB1AyPwVph2cw5j+JoSUuzGg8PgLLz7m7WubuZFsjpJYW4nRts49AAoV2x4XOLnFwccyQMr+StMuzo8PDF8UydstvNQmkPGV0RQ2VTfXcf8JXVIHZfVBF/VjXG7qBnAoho280l7R1Re9SKTLuWOG0rPP4owpmfVB+JTTH1CAn6/apuycg9bTs+qPmlWBo+g34ph7R1CDZr8VF2GREu2pH1GfuhcMsf1G/DJRzZh/RSntHRLcjkofieL9X8ylY6qL6h+SixMDwKOJuhRcjkomG7QjH0PkEf8sMH0T6BQvf9Cqr2gb4+x0xwfpn+FnTm74KylGVSShHdlU6MIpykNe1PtaMQNNRnDIcpJBqwfVbyd9iw6WUuJLiSSbknMk8yV2aYucXOJJJJJOpJ1JSa9fh6EaEMq36s40pXYF0Li6rxQxKkdlbCllkiAjfhe8AOsQLXFyD0CtvZu2gPiqQwSx3t3hs14OeKx1cNFddpdotBA3wO7wjRsWnrawXOr4ucZ8uEG2bIUYtZpSSH+8dZFS0j5AwEsZZuIuN3ZNbfPmsxrt/AKRkFOwh5F5ZXe8XG5dhz5nVMt69+pa3w2EcV7hgzvbQuPFQuy9jy1MjY4WFznGwtoOZJ0ASYbCKnDNV3vcarWcpWgbP2Y1eKhb3mCVwcblwxFoNsLb+X2q1ks/Vs/dUNuju4KOlZDe7s3PI0L3a26DIfBS5auFXnGVSTjtc3U6bUVfc40MB9xvonDHt+owf4Qk+6RmxFU3RZlFu/HIeg/BZ322z/AOqQjLOcnQcGO/FaB3azXtuNoaYf7yQ+jW/itmA1xEfvoZ8QrU2ZTSDxDzC9E7gTlmzqYA28BPq5x+9edaX3x5r0VuhFahph/uWH1F/vXT4q/IveY8IrzfuLKzaTuJKN7co2yPmvPnRyLsPvbVw1nRMkLKSMo79qHJBM7IKAylX/ACiUZu0DxUaCjtC05YkqciT9t6o3toUcGpQMS5UWKUh4K0LvtvkmYhRu5UWiNeQ7FYeQR27QdyTIRo7WBRaILMSUVb0+aUkq+QUa23VKtDeqrcUWajplceSxHf8A2+aqseb+Bn5tg6DU/ErQ9/Nv+y0xDCe8ku1vQfSd8B9qxhxXc4XQ3qteiOXjqv8A5nFxdDUcRLtnMCKan3dw0bKnvGnEbFgIu3Ow45nJRIjCMQlkm7WY0Wluglk72ZsiWofghjc93IDTqToAkGMFx5hbzsnZkUUTWxBrG4QfDcXy1JtmVjxmK8PFaas1Yehzn7iq7vdkQbZ9W7Ede7Z7vk52p+C0GlphG0MjY1rRkAGgAeibCP8Aa+aVYw8Hn1/zXmq2IqVneb+HQ7EKMaa8qHzZCOAQxn6oTXCfrf16pRj3c/ksxblF+9dyC62d3IJG7vrFdxuHEeii4OI5M3RZZ23zX9lFrfpj/wDmFpXfP6H4LKu2iUmWnBtlG85dXAfcujw1f8iPx+hixitSZnlEPGP64Fej923BtJTixygiH8AXnKjb4rnIWP2FejdmAiGIYTlFGNR9ULocXekUZMAvNIke+HI+iMJwml+h+SO1efOtlF+9aimRvNJ26oYUXRGQP3jea6ksCCLoMrKkIQjCILJRvpWfr3fw/glG791g/wBuf3Wfyrvf02r7S+/gc1Yyn2Zq/ddV0RdVlf8AaDWfrR+4z+VF/wBPaz9d/BH/ACqP6bW7r7+A3i6XZmsd31Rgzy+ayj+0Ks/Wj9yP+VLw9pVWNTG7zjH/AG2Svhtbuvv4DLGUvU1QeXzSjGBZeztRqRqyE/4XD7HLre1Gp+pCf8Dv5lW+G1/T5lixdL7RqbWDku3A4fasr/tRqfqw/uO/mTmk7VJR+kijcP2cTT94Svhtf0+YyxdMs2/G7rKmEuFxJE1zm2zvxLSsdIWqN7TqYgXZIL6jC02+OLNULbzKdzy+mccLjfA9pBaTrY5ghdPh/Npp06iduhhxihN54P3kUELriAXVOeGugVxBAD3ZNA6aZkbRcucB8OJ8rLeYy5rQLNyAHosL2XtiWnv3L8BOrmhuLyxEXt0Ui7fKrdrUSfAgfYFysbhp4iSs1ZHSwtSNFO+7NnbOeTUcS9B6rFo97aof/Ik/ev8AalW74Vf69/8AD+C5r4ZPuv1NvjI9mbKZB9X5hFEzeR9Vj3+mFX+vd/D+CeU2/tS33ix4/aaB822SvhtRbNB4uPY1hs7evqUsx46+pWaRdpRt4oRfo8gehBS8fac2+cNh0kBPzaqXgK3b6DrFQ6mkOkssO7R9u+0VrwDdsX5pttPD7x/ev6K4VfafEInlrHh+E4L4SMVvDcg8+nBZLI+5JOZOZ810uGYSVOTnNeiMONrxnFRiAFej6DaF4oyNCxhHkWiy83hbbuFtVktDECRiYDGQXC/hNm5Xv7tlZxaGanGXZiYCVpNFqdVX6IvfnmkiGnQoCDlf0XnbJHY1FTUHmh7QeaTMBRDGUaEO4t7Sea6kO6KCPKRZnnBBBBe6PMAQQQQAEEEEABduuIIA7ddxoqCCbhsSGNFQQF2HBXUmu3QQGJRbriCADYl3GiIKLE5mKd4h3qTQRYnOw/enmgZTzKIgiyIuzuJC64ugKSAwI4oiCCAOpSKocNDZJLqCU7DkbSk+slotuzN0eR1BIPyUegkdOL6DZ5dywU+/dYzSZ3xJP23T+LtRrR9Nh/vMaVUEFU8NRe8F8h1XqLaTLsO1mr+rCf8AA7+ZBUlBL4Oh7CG8TV9pgQQQWozgQQQQAEEEEABBBBAAQQQQAEEEEABBBBAAQQQQAEEEEABBBBAAQQQQAEEEEABBBBAAQQQQAEEEEABBBBAAQQQQB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28" name="Picture 4" descr="http://www.mentecreativa.org/imagenes/guian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362271"/>
            <a:ext cx="2552700" cy="3952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81964" y="3059668"/>
            <a:ext cx="384602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4400" dirty="0" smtClean="0">
                <a:solidFill>
                  <a:srgbClr val="FF0000"/>
                </a:solidFill>
                <a:latin typeface="Arial Black" pitchFamily="34" charset="0"/>
              </a:rPr>
              <a:t>Texto </a:t>
            </a:r>
            <a:r>
              <a:rPr lang="es-CO" sz="4400" dirty="0">
                <a:solidFill>
                  <a:srgbClr val="FF0000"/>
                </a:solidFill>
                <a:latin typeface="Arial Black" pitchFamily="34" charset="0"/>
              </a:rPr>
              <a:t>base: Mateo 11:29.</a:t>
            </a:r>
          </a:p>
        </p:txBody>
      </p:sp>
    </p:spTree>
    <p:extLst>
      <p:ext uri="{BB962C8B-B14F-4D97-AF65-F5344CB8AC3E}">
        <p14:creationId xmlns:p14="http://schemas.microsoft.com/office/powerpoint/2010/main" val="3122400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491880" y="188640"/>
            <a:ext cx="2232248" cy="593752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i="1" dirty="0">
                <a:solidFill>
                  <a:srgbClr val="FF0000"/>
                </a:solidFill>
              </a:rPr>
              <a:t>Llevad mi yugo sobre vosotros, y aprended de mí, que soy manso y humilde de corazón; y hallaréis descanso para vuestras almas.</a:t>
            </a:r>
          </a:p>
        </p:txBody>
      </p:sp>
      <p:pic>
        <p:nvPicPr>
          <p:cNvPr id="2050" name="Picture 2" descr="http://t1.gstatic.com/images?q=tbn:ANd9GcTISYph59BR1dnbxbMNUJiIEKSTUrRCQD7eRYbysx-2MTdEhTCrQQ"/>
          <p:cNvPicPr>
            <a:picLocks noChangeAspect="1" noChangeArrowheads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12776"/>
            <a:ext cx="3312368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t0.gstatic.com/images?q=tbn:ANd9GcQGBRKPZbgvtI2hMoYKTeKa9gB70FlyAHPEYNKjMQXXhYMVpkAlhQ"/>
          <p:cNvPicPr>
            <a:picLocks noChangeAspect="1" noChangeArrowheads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412776"/>
            <a:ext cx="3312368" cy="360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4056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237626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ES" dirty="0"/>
              <a:t>La palabra «cristianismo» proviene del </a:t>
            </a:r>
            <a:r>
              <a:rPr lang="es-ES" dirty="0">
                <a:hlinkClick r:id="rId2" action="ppaction://hlinkfile" tooltip="Idioma griego"/>
              </a:rPr>
              <a:t>griego</a:t>
            </a:r>
            <a:r>
              <a:rPr lang="es-ES" dirty="0"/>
              <a:t> χριστιανός, </a:t>
            </a:r>
            <a:r>
              <a:rPr lang="es-ES" i="1" dirty="0"/>
              <a:t>christianós</a:t>
            </a:r>
            <a:r>
              <a:rPr lang="es-ES" dirty="0"/>
              <a:t>, ‘cristiano’, la cual a su vez proviene del nombre propio Χριστός, </a:t>
            </a:r>
            <a:r>
              <a:rPr lang="es-ES" i="1" dirty="0"/>
              <a:t>Christós</a:t>
            </a:r>
            <a:r>
              <a:rPr lang="es-ES" dirty="0"/>
              <a:t>, ‘Cristo’, traducción del </a:t>
            </a:r>
            <a:r>
              <a:rPr lang="es-ES" dirty="0">
                <a:hlinkClick r:id="rId3" action="ppaction://hlinkfile" tooltip="Idioma hebreo"/>
              </a:rPr>
              <a:t>hebreo</a:t>
            </a:r>
            <a:r>
              <a:rPr lang="es-ES" dirty="0"/>
              <a:t> «</a:t>
            </a:r>
            <a:r>
              <a:rPr lang="es-ES" dirty="0">
                <a:hlinkClick r:id="rId4" action="ppaction://hlinkfile" tooltip="Mesías"/>
              </a:rPr>
              <a:t>Mesías</a:t>
            </a:r>
            <a:r>
              <a:rPr lang="es-ES" dirty="0"/>
              <a:t>» que significa ‘Ungido</a:t>
            </a:r>
            <a:r>
              <a:rPr lang="es-ES" dirty="0" smtClean="0"/>
              <a:t>’.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319471" y="2914963"/>
            <a:ext cx="4396545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b="1" dirty="0">
                <a:solidFill>
                  <a:srgbClr val="FF0000"/>
                </a:solidFill>
              </a:rPr>
              <a:t>Por tanto: Un cristiano es un seguidor de Cristo, un imitador de Cristo.</a:t>
            </a:r>
          </a:p>
        </p:txBody>
      </p:sp>
      <p:pic>
        <p:nvPicPr>
          <p:cNvPr id="1028" name="Picture 4" descr="http://api.ning.com/files/bO0IcpS-hMlwkuNa0satkxM-lPvUChHR8jL6Qao*ghOOS7I6lSWCnEPkTASbal3349tmuRikfocH1TiYWQg10c43Bmwn6k1m/285455_145814028836354_100002232724797_274458_2918558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914963"/>
            <a:ext cx="3810000" cy="2952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19471" y="6121126"/>
            <a:ext cx="85665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i="1" dirty="0">
                <a:solidFill>
                  <a:srgbClr val="FF0000"/>
                </a:solidFill>
                <a:latin typeface="Agency FB" pitchFamily="34" charset="0"/>
              </a:rPr>
              <a:t>Un cristiano es aquél en quién vive Cristo constantemente</a:t>
            </a:r>
            <a:endParaRPr lang="es-CO" sz="3600" i="1" dirty="0">
              <a:solidFill>
                <a:srgbClr val="FF0000"/>
              </a:solidFill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4668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ES" b="1" dirty="0">
                <a:solidFill>
                  <a:srgbClr val="FF0000"/>
                </a:solidFill>
              </a:rPr>
              <a:t>Hechos 11:25-26</a:t>
            </a:r>
            <a:r>
              <a:rPr lang="es-ES" dirty="0" smtClean="0"/>
              <a:t>. «</a:t>
            </a:r>
            <a:r>
              <a:rPr lang="es-ES" dirty="0"/>
              <a:t>Después de esto, Bernabé fue a Tarso a buscar a Saulo, y cuando lo encontró, lo llevó a </a:t>
            </a:r>
            <a:r>
              <a:rPr lang="es-ES" dirty="0">
                <a:hlinkClick r:id="rId2" action="ppaction://hlinkfile" tooltip="Antioquía"/>
              </a:rPr>
              <a:t>Antioquía</a:t>
            </a:r>
            <a:r>
              <a:rPr lang="es-ES" dirty="0"/>
              <a:t>. Allí estuvieron con la iglesia un año entero, enseñando a mucha gente. </a:t>
            </a:r>
            <a:r>
              <a:rPr lang="es-ES" i="1" dirty="0"/>
              <a:t>Fue en Antioquía donde por primera vez se les dio a los discípulos el nombre de cristianos</a:t>
            </a:r>
            <a:r>
              <a:rPr lang="es-ES" i="1" dirty="0" smtClean="0"/>
              <a:t>»</a:t>
            </a:r>
            <a:r>
              <a:rPr lang="es-ES" dirty="0" smtClean="0"/>
              <a:t>.</a:t>
            </a:r>
            <a:r>
              <a:rPr lang="es-ES" dirty="0"/>
              <a:t/>
            </a:r>
            <a:br>
              <a:rPr lang="es-ES" dirty="0"/>
            </a:br>
            <a:endParaRPr lang="es-ES" dirty="0"/>
          </a:p>
          <a:p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401189" y="4005064"/>
            <a:ext cx="619694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 smtClean="0"/>
              <a:t>Nota: Los seguidores de Cristo estaban tan enamorados de Cristo que solamente hablan de Él, por tanto  les decían: ¡he cristianos!  </a:t>
            </a:r>
            <a:r>
              <a:rPr lang="es-CO" sz="2800" dirty="0"/>
              <a:t>Y lo que en un principio fue una burla, más tarde se convirtió en un nombre en el cual </a:t>
            </a:r>
            <a:r>
              <a:rPr lang="es-CO" sz="2800" dirty="0" smtClean="0"/>
              <a:t>gloriarse.</a:t>
            </a:r>
            <a:endParaRPr lang="es-CO" sz="2800" dirty="0"/>
          </a:p>
        </p:txBody>
      </p:sp>
      <p:pic>
        <p:nvPicPr>
          <p:cNvPr id="1026" name="Picture 2" descr="http://t0.gstatic.com/images?q=tbn:ANd9GcR4H3Ht-TgoxMwb2n4y7eLrjBIKRlc0J75s_s7xckvfRBwFedlDw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25" y="4005064"/>
            <a:ext cx="2428875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22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1152128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dirty="0"/>
              <a:t>Quizá usted se preguntará: </a:t>
            </a:r>
            <a:r>
              <a:rPr lang="es-CO" i="1" dirty="0">
                <a:solidFill>
                  <a:srgbClr val="FF0000"/>
                </a:solidFill>
              </a:rPr>
              <a:t>¿Cuál es la clave para </a:t>
            </a:r>
            <a:r>
              <a:rPr lang="es-CO" i="1" dirty="0" smtClean="0">
                <a:solidFill>
                  <a:srgbClr val="FF0000"/>
                </a:solidFill>
              </a:rPr>
              <a:t>que Cristo viva en mí y ser un buen cristiano?</a:t>
            </a:r>
          </a:p>
        </p:txBody>
      </p:sp>
      <p:pic>
        <p:nvPicPr>
          <p:cNvPr id="2050" name="Picture 2" descr="http://juventudcristiana.files.wordpress.com/2009/07/bxp141024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1954576"/>
            <a:ext cx="2428056" cy="2382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82216" y="1954575"/>
            <a:ext cx="5544616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Para </a:t>
            </a:r>
            <a:r>
              <a:rPr lang="es-CO" sz="2800" dirty="0" smtClean="0"/>
              <a:t>que Cristo viva en mí y ser </a:t>
            </a:r>
            <a:r>
              <a:rPr lang="es-CO" sz="2800" dirty="0"/>
              <a:t>un buen «cristiano» la clave se encuentra en </a:t>
            </a:r>
            <a:r>
              <a:rPr lang="es-CO" sz="2800" dirty="0" smtClean="0"/>
              <a:t>tres puntos:</a:t>
            </a:r>
          </a:p>
          <a:p>
            <a:r>
              <a:rPr lang="es-CO" sz="2800" dirty="0" smtClean="0"/>
              <a:t> </a:t>
            </a:r>
            <a:r>
              <a:rPr lang="es-CO" sz="3600" b="1" dirty="0" smtClean="0">
                <a:solidFill>
                  <a:srgbClr val="FF0000"/>
                </a:solidFill>
              </a:rPr>
              <a:t>1</a:t>
            </a:r>
            <a:r>
              <a:rPr lang="es-CO" sz="2800" dirty="0" smtClean="0"/>
              <a:t>. </a:t>
            </a:r>
            <a:r>
              <a:rPr lang="es-CO" sz="2800" u="sng" dirty="0" smtClean="0"/>
              <a:t>Mantener </a:t>
            </a:r>
            <a:r>
              <a:rPr lang="es-CO" sz="2800" u="sng" dirty="0"/>
              <a:t>los ojos fijos en el modelo, Cristo Jesús</a:t>
            </a:r>
            <a:r>
              <a:rPr lang="es-CO" sz="2800" dirty="0"/>
              <a:t>: </a:t>
            </a:r>
            <a:r>
              <a:rPr lang="es-CO" sz="2800" dirty="0">
                <a:solidFill>
                  <a:srgbClr val="FF0000"/>
                </a:solidFill>
              </a:rPr>
              <a:t>Hebreos 12:2.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88504" y="4517697"/>
            <a:ext cx="8424936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600" b="1" dirty="0" smtClean="0">
                <a:solidFill>
                  <a:srgbClr val="FF0000"/>
                </a:solidFill>
              </a:rPr>
              <a:t>2</a:t>
            </a:r>
            <a:r>
              <a:rPr lang="es-CO" sz="2800" dirty="0" smtClean="0"/>
              <a:t>. </a:t>
            </a:r>
            <a:r>
              <a:rPr lang="es-CO" sz="2800" u="sng" dirty="0" smtClean="0"/>
              <a:t>No distraerse </a:t>
            </a:r>
            <a:r>
              <a:rPr lang="es-CO" sz="2800" u="sng" dirty="0"/>
              <a:t>en </a:t>
            </a:r>
            <a:r>
              <a:rPr lang="es-CO" sz="2800" u="sng" dirty="0" smtClean="0"/>
              <a:t>ningún </a:t>
            </a:r>
            <a:r>
              <a:rPr lang="es-CO" sz="2800" u="sng" dirty="0"/>
              <a:t>momento en otras cosas,</a:t>
            </a:r>
            <a:r>
              <a:rPr lang="es-CO" sz="2800" dirty="0"/>
              <a:t> como mirar lo que hacen otras </a:t>
            </a:r>
            <a:r>
              <a:rPr lang="es-CO" sz="2800" dirty="0" smtClean="0"/>
              <a:t>personas </a:t>
            </a:r>
            <a:r>
              <a:rPr lang="es-CO" sz="2800" dirty="0"/>
              <a:t>si </a:t>
            </a:r>
            <a:r>
              <a:rPr lang="es-CO" sz="2800" dirty="0" smtClean="0"/>
              <a:t>hacen </a:t>
            </a:r>
            <a:r>
              <a:rPr lang="es-CO" sz="2800" dirty="0"/>
              <a:t>algo que no está de acurdo con la fe, </a:t>
            </a:r>
            <a:r>
              <a:rPr lang="es-CO" sz="2800" dirty="0" smtClean="0"/>
              <a:t>de tal manera que te </a:t>
            </a:r>
            <a:r>
              <a:rPr lang="es-CO" sz="2800" dirty="0"/>
              <a:t>haga desanimar </a:t>
            </a:r>
            <a:r>
              <a:rPr lang="es-CO" sz="2800" dirty="0" smtClean="0"/>
              <a:t>colocándolas </a:t>
            </a:r>
            <a:r>
              <a:rPr lang="es-CO" sz="2800" dirty="0"/>
              <a:t>como tu </a:t>
            </a:r>
            <a:r>
              <a:rPr lang="es-CO" sz="2800" dirty="0" smtClean="0"/>
              <a:t>modelo para tu vida.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1651352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11521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sz="4000" b="1" dirty="0">
                <a:solidFill>
                  <a:srgbClr val="FF0000"/>
                </a:solidFill>
              </a:rPr>
              <a:t>3</a:t>
            </a:r>
            <a:r>
              <a:rPr lang="es-CO" dirty="0" smtClean="0"/>
              <a:t>. </a:t>
            </a:r>
            <a:r>
              <a:rPr lang="es-CO" u="sng" dirty="0" smtClean="0"/>
              <a:t>Sacudirte para que se desprenda de ti todo lo que no te identifique don Cristo.</a:t>
            </a:r>
          </a:p>
        </p:txBody>
      </p:sp>
      <p:pic>
        <p:nvPicPr>
          <p:cNvPr id="3074" name="Picture 2" descr="http://t2.gstatic.com/images?q=tbn:ANd9GcTLSApfmCNNw8EoiuhsCCyy27E7tLr0F1dF6ZQLSH0bY96bRoQUl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245886"/>
            <a:ext cx="3168352" cy="2062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71474" y="2245886"/>
            <a:ext cx="542466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200" dirty="0"/>
              <a:t>La pregunta es: </a:t>
            </a:r>
            <a:r>
              <a:rPr lang="es-CO" sz="3200" i="1" dirty="0">
                <a:solidFill>
                  <a:srgbClr val="FF0000"/>
                </a:solidFill>
              </a:rPr>
              <a:t>¿Estas dispuesto a dejar por Cristo cualquier cosa que te impida ser un seguidor de </a:t>
            </a:r>
            <a:r>
              <a:rPr lang="es-CO" sz="3200" i="1" dirty="0" smtClean="0">
                <a:solidFill>
                  <a:srgbClr val="FF0000"/>
                </a:solidFill>
              </a:rPr>
              <a:t>Cristo?</a:t>
            </a:r>
            <a:endParaRPr lang="es-CO" sz="3200" i="1" dirty="0">
              <a:solidFill>
                <a:srgbClr val="FF00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71474" y="4797152"/>
            <a:ext cx="859301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200" dirty="0"/>
              <a:t>El apóstol Pablo dice: «</a:t>
            </a:r>
            <a:r>
              <a:rPr lang="es-CO" sz="3200" i="1" u="sng" dirty="0"/>
              <a:t>Dejemos</a:t>
            </a:r>
            <a:r>
              <a:rPr lang="es-CO" sz="3200" i="1" dirty="0"/>
              <a:t> todo lo que nos estorba, y el pecado que tan </a:t>
            </a:r>
            <a:r>
              <a:rPr lang="es-CO" sz="3200" i="1" dirty="0" smtClean="0"/>
              <a:t>fácilmente </a:t>
            </a:r>
            <a:r>
              <a:rPr lang="es-CO" sz="3200" i="1" dirty="0"/>
              <a:t>nos </a:t>
            </a:r>
            <a:r>
              <a:rPr lang="es-CO" sz="3200" i="1" dirty="0" smtClean="0"/>
              <a:t>enreda, </a:t>
            </a:r>
            <a:r>
              <a:rPr lang="es-CO" sz="3200" i="1" dirty="0"/>
              <a:t>y corramos con </a:t>
            </a:r>
            <a:r>
              <a:rPr lang="es-CO" sz="3200" i="1" u="sng" dirty="0"/>
              <a:t>perseverancia</a:t>
            </a:r>
            <a:r>
              <a:rPr lang="es-CO" sz="3200" i="1" dirty="0"/>
              <a:t> la carrera que nos es propuesta</a:t>
            </a:r>
            <a:r>
              <a:rPr lang="es-CO" sz="3200" dirty="0"/>
              <a:t>» </a:t>
            </a:r>
            <a:r>
              <a:rPr lang="es-CO" sz="3200" b="1" dirty="0">
                <a:solidFill>
                  <a:srgbClr val="FF0000"/>
                </a:solidFill>
              </a:rPr>
              <a:t>(Heb.12:1).</a:t>
            </a:r>
          </a:p>
        </p:txBody>
      </p:sp>
    </p:spTree>
    <p:extLst>
      <p:ext uri="{BB962C8B-B14F-4D97-AF65-F5344CB8AC3E}">
        <p14:creationId xmlns:p14="http://schemas.microsoft.com/office/powerpoint/2010/main" val="2847103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¿Qué problema existe en muchos de nosotros?</a:t>
            </a:r>
            <a:endParaRPr lang="es-CO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25144"/>
            <a:ext cx="8229600" cy="140101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dirty="0" smtClean="0"/>
              <a:t>Para ser un buen cristiano Dios dice: «</a:t>
            </a:r>
            <a:r>
              <a:rPr lang="pt-BR" i="1" dirty="0" smtClean="0"/>
              <a:t>Sobre toda cosa </a:t>
            </a:r>
            <a:r>
              <a:rPr lang="pt-BR" i="1" dirty="0"/>
              <a:t>guardada, </a:t>
            </a:r>
            <a:r>
              <a:rPr lang="pt-BR" i="1" dirty="0" smtClean="0"/>
              <a:t>guarda tu </a:t>
            </a:r>
            <a:r>
              <a:rPr lang="pt-BR" i="1" dirty="0"/>
              <a:t>corazón; </a:t>
            </a:r>
            <a:r>
              <a:rPr lang="pt-BR" i="1" dirty="0" smtClean="0"/>
              <a:t>porque </a:t>
            </a:r>
            <a:r>
              <a:rPr lang="pt-BR" i="1" dirty="0"/>
              <a:t>de él mana </a:t>
            </a:r>
            <a:r>
              <a:rPr lang="pt-BR" i="1" dirty="0" smtClean="0"/>
              <a:t>lá vida”</a:t>
            </a:r>
            <a:r>
              <a:rPr lang="es-CO" dirty="0" smtClean="0"/>
              <a:t> </a:t>
            </a:r>
            <a:r>
              <a:rPr lang="pt-BR" b="1" dirty="0" smtClean="0">
                <a:solidFill>
                  <a:srgbClr val="FF0000"/>
                </a:solidFill>
              </a:rPr>
              <a:t>(Prov.4:23)</a:t>
            </a:r>
            <a:r>
              <a:rPr lang="pt-BR" dirty="0" smtClean="0"/>
              <a:t>.</a:t>
            </a:r>
            <a:endParaRPr lang="pt-BR" dirty="0"/>
          </a:p>
          <a:p>
            <a:endParaRPr lang="pt-BR" dirty="0" smtClean="0"/>
          </a:p>
        </p:txBody>
      </p:sp>
      <p:pic>
        <p:nvPicPr>
          <p:cNvPr id="4098" name="Picture 2" descr="http://2.bp.blogspot.com/_xV3CQLwWhcg/SrU9I70rGaI/AAAAAAAAB68/c1CDaLlQYbY/s400/peregrino_9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9768" y="1651257"/>
            <a:ext cx="3200400" cy="2533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95536" y="1629905"/>
            <a:ext cx="511256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El problema de muchos de nosotros es que queremos «</a:t>
            </a:r>
            <a:r>
              <a:rPr lang="es-CO" sz="3200" b="1" u="sng" dirty="0"/>
              <a:t>correr la vida cristiana</a:t>
            </a:r>
            <a:r>
              <a:rPr lang="es-CO" sz="3200" dirty="0"/>
              <a:t>» pero sin dejar «</a:t>
            </a:r>
            <a:r>
              <a:rPr lang="es-CO" sz="3200" b="1" u="sng" dirty="0"/>
              <a:t>todo lo que nos estorba</a:t>
            </a:r>
            <a:r>
              <a:rPr lang="es-CO" sz="3200" dirty="0"/>
              <a:t>».</a:t>
            </a:r>
          </a:p>
        </p:txBody>
      </p:sp>
    </p:spTree>
    <p:extLst>
      <p:ext uri="{BB962C8B-B14F-4D97-AF65-F5344CB8AC3E}">
        <p14:creationId xmlns:p14="http://schemas.microsoft.com/office/powerpoint/2010/main" val="234298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build="p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347864" y="3789040"/>
            <a:ext cx="5421288" cy="2808312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s-CO" sz="4400" dirty="0" smtClean="0"/>
              <a:t>El </a:t>
            </a:r>
            <a:r>
              <a:rPr lang="es-CO" sz="4400" dirty="0"/>
              <a:t>pecado consiste en complacer los deseos del corazón, que es perverso y engañoso dice </a:t>
            </a:r>
            <a:r>
              <a:rPr lang="es-CO" sz="4400" dirty="0">
                <a:solidFill>
                  <a:srgbClr val="FF0000"/>
                </a:solidFill>
              </a:rPr>
              <a:t>(Jer. 17:9)</a:t>
            </a:r>
            <a:r>
              <a:rPr lang="es-CO" sz="4400" dirty="0"/>
              <a:t>.  Por eso es necesario ser diligente en mantener la mente entregada a Dios, el único que la puede mantener pura </a:t>
            </a:r>
            <a:r>
              <a:rPr lang="es-CO" sz="4400" b="1" dirty="0">
                <a:solidFill>
                  <a:srgbClr val="FF0000"/>
                </a:solidFill>
              </a:rPr>
              <a:t>(Lea Efe. 4:17,23). </a:t>
            </a:r>
          </a:p>
          <a:p>
            <a:endParaRPr lang="es-CO" dirty="0"/>
          </a:p>
        </p:txBody>
      </p:sp>
      <p:pic>
        <p:nvPicPr>
          <p:cNvPr id="5122" name="Picture 2" descr="http://t2.gstatic.com/images?q=tbn:ANd9GcS1kJPkV7bR8GJbAiondeX-pvYUYRELLgZesxCipNJhIvCiV6u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67986"/>
            <a:ext cx="2594223" cy="2772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23528" y="367987"/>
            <a:ext cx="604867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/>
              <a:t>Lo que Dios nos quiere decir es, “guarda tu mente”.  </a:t>
            </a:r>
            <a:r>
              <a:rPr lang="es-CO" sz="2800" i="1" u="sng" dirty="0"/>
              <a:t>La pureza de la mente es el primer requisito de una vida sin pecado</a:t>
            </a:r>
            <a:r>
              <a:rPr lang="es-CO" sz="2800" dirty="0"/>
              <a:t>.  De la abundancia del corazón (la mente) proceden el bien o el mal de nuestra vida </a:t>
            </a:r>
            <a:r>
              <a:rPr lang="es-CO" sz="2800" dirty="0">
                <a:solidFill>
                  <a:srgbClr val="FF0000"/>
                </a:solidFill>
              </a:rPr>
              <a:t>(Lea Luc. 6:45). </a:t>
            </a:r>
          </a:p>
        </p:txBody>
      </p:sp>
      <p:pic>
        <p:nvPicPr>
          <p:cNvPr id="5124" name="Picture 4" descr="http://t2.gstatic.com/images?q=tbn:ANd9GcT9JoL7ZL08Mv30y7ffd9ygnJqWUnOLM5nWiWjRLv90dPsDjTdJ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84985"/>
            <a:ext cx="2592288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-54260" y="5770047"/>
            <a:ext cx="33478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rgbClr val="FF0000"/>
                </a:solidFill>
              </a:rPr>
              <a:t>La </a:t>
            </a:r>
            <a:r>
              <a:rPr lang="es-CO" sz="2000" b="1" dirty="0">
                <a:solidFill>
                  <a:srgbClr val="FF0000"/>
                </a:solidFill>
              </a:rPr>
              <a:t>virgen María tenia la mente entregada a Dios, solo pensaba en </a:t>
            </a:r>
            <a:r>
              <a:rPr lang="es-CO" sz="2000" b="1" dirty="0" smtClean="0">
                <a:solidFill>
                  <a:srgbClr val="FF0000"/>
                </a:solidFill>
              </a:rPr>
              <a:t>Él.</a:t>
            </a:r>
            <a:endParaRPr lang="es-CO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6408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4762872" cy="2664296"/>
          </a:xfrm>
        </p:spPr>
        <p:txBody>
          <a:bodyPr/>
          <a:lstStyle/>
          <a:p>
            <a:pPr marL="0" indent="0">
              <a:buNone/>
            </a:pPr>
            <a:r>
              <a:rPr lang="es-CO" b="1" dirty="0" smtClean="0"/>
              <a:t>Si</a:t>
            </a:r>
            <a:r>
              <a:rPr lang="es-CO" dirty="0" smtClean="0"/>
              <a:t> oyereis </a:t>
            </a:r>
            <a:r>
              <a:rPr lang="es-CO" b="1" dirty="0" smtClean="0"/>
              <a:t>hoy</a:t>
            </a:r>
            <a:r>
              <a:rPr lang="es-CO" dirty="0" smtClean="0"/>
              <a:t> </a:t>
            </a:r>
            <a:r>
              <a:rPr lang="es-CO" b="1" dirty="0" smtClean="0"/>
              <a:t>su</a:t>
            </a:r>
            <a:r>
              <a:rPr lang="es-CO" dirty="0" smtClean="0"/>
              <a:t> voz. no endurezcáis vuestros corazones </a:t>
            </a:r>
            <a:r>
              <a:rPr lang="es-CO" b="1" dirty="0" smtClean="0">
                <a:solidFill>
                  <a:srgbClr val="FF0000"/>
                </a:solidFill>
              </a:rPr>
              <a:t>(</a:t>
            </a:r>
            <a:r>
              <a:rPr lang="es-CO" b="1" dirty="0">
                <a:solidFill>
                  <a:srgbClr val="FF0000"/>
                </a:solidFill>
              </a:rPr>
              <a:t>Hebreos 3:15) </a:t>
            </a:r>
            <a:endParaRPr lang="es-CO" b="1" dirty="0" smtClean="0">
              <a:solidFill>
                <a:srgbClr val="FF0000"/>
              </a:solidFill>
            </a:endParaRPr>
          </a:p>
        </p:txBody>
      </p:sp>
      <p:pic>
        <p:nvPicPr>
          <p:cNvPr id="6146" name="Picture 2" descr="http://t0.gstatic.com/images?q=tbn:ANd9GcTvHSc-T5Xgkj1yB_4gnF96xjc6tGjj9AZgOZ135yHuoxhq1MgLO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564904"/>
            <a:ext cx="3528392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t0.gstatic.com/images?q=tbn:ANd9GcTW62rwQBP860ka9MAMd1ldym71q1iyqfsr9hY2ZwOCg_M06XIx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60648"/>
            <a:ext cx="367240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995936" y="3429000"/>
            <a:ext cx="482453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200" dirty="0"/>
              <a:t>El cristiano debe mantenerse “firme” a través del gran día de la salvación de la tierra, “entre tanto que se dice: Hoy”. </a:t>
            </a:r>
            <a:r>
              <a:rPr lang="es-CO" sz="3200" u="sng" dirty="0"/>
              <a:t>Este es un asunto diario.</a:t>
            </a:r>
          </a:p>
        </p:txBody>
      </p:sp>
    </p:spTree>
    <p:extLst>
      <p:ext uri="{BB962C8B-B14F-4D97-AF65-F5344CB8AC3E}">
        <p14:creationId xmlns:p14="http://schemas.microsoft.com/office/powerpoint/2010/main" val="763601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i="1" dirty="0" smtClean="0">
                <a:solidFill>
                  <a:srgbClr val="FF0000"/>
                </a:solidFill>
              </a:rPr>
              <a:t>¿Con qué ilustró Jesús la experiencia de un buen cristiano?</a:t>
            </a:r>
            <a:endParaRPr lang="es-CO" b="1" i="1" dirty="0">
              <a:solidFill>
                <a:srgbClr val="FF00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1600201"/>
            <a:ext cx="4968552" cy="29089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Mat.7:17-19.</a:t>
            </a:r>
            <a:r>
              <a:rPr lang="es-CO" b="1" dirty="0" smtClean="0"/>
              <a:t>  </a:t>
            </a:r>
            <a:r>
              <a:rPr lang="es-CO" dirty="0" smtClean="0"/>
              <a:t>Así </a:t>
            </a:r>
            <a:r>
              <a:rPr lang="es-CO" dirty="0"/>
              <a:t>también, </a:t>
            </a:r>
            <a:r>
              <a:rPr lang="es-CO" i="1" u="sng" dirty="0"/>
              <a:t>todo árbol sano da buenos frutos</a:t>
            </a:r>
            <a:r>
              <a:rPr lang="es-CO" dirty="0"/>
              <a:t>, pero el árbol podrido da malos frutos. </a:t>
            </a:r>
            <a:r>
              <a:rPr lang="es-CO" b="1" baseline="30000" dirty="0" smtClean="0"/>
              <a:t> </a:t>
            </a:r>
            <a:r>
              <a:rPr lang="es-CO" i="1" u="sng" dirty="0"/>
              <a:t>El árbol sano no puede dar malos frutos</a:t>
            </a:r>
            <a:r>
              <a:rPr lang="es-CO" dirty="0"/>
              <a:t>, ni tampoco puede el árbol podrido dar buenos </a:t>
            </a:r>
            <a:r>
              <a:rPr lang="es-CO" dirty="0" smtClean="0"/>
              <a:t>frutos.</a:t>
            </a:r>
            <a:r>
              <a:rPr lang="es-CO" dirty="0"/>
              <a:t> </a:t>
            </a:r>
            <a:r>
              <a:rPr lang="es-CO" b="1" baseline="30000" dirty="0" smtClean="0"/>
              <a:t>19 </a:t>
            </a:r>
            <a:r>
              <a:rPr lang="es-CO" i="1" u="sng" dirty="0"/>
              <a:t>Todo árbol que no lleva buen fruto es cortado y echado en el fuego</a:t>
            </a:r>
            <a:r>
              <a:rPr lang="es-CO" i="1" u="sng" dirty="0" smtClean="0"/>
              <a:t>.</a:t>
            </a:r>
            <a:endParaRPr lang="es-CO" b="1" i="1" u="sng" dirty="0"/>
          </a:p>
        </p:txBody>
      </p:sp>
      <p:sp>
        <p:nvSpPr>
          <p:cNvPr id="5" name="4 Rectángulo"/>
          <p:cNvSpPr/>
          <p:nvPr/>
        </p:nvSpPr>
        <p:spPr>
          <a:xfrm>
            <a:off x="323528" y="4653136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b="1" dirty="0" smtClean="0"/>
              <a:t> </a:t>
            </a:r>
            <a:endParaRPr lang="es-CO" b="1" dirty="0"/>
          </a:p>
          <a:p>
            <a:r>
              <a:rPr lang="es-CO" dirty="0"/>
              <a:t> </a:t>
            </a:r>
          </a:p>
        </p:txBody>
      </p:sp>
      <p:pic>
        <p:nvPicPr>
          <p:cNvPr id="1026" name="Picture 2" descr="http://3.bp.blogspot.com/-zfgIdL--ALc/RiddJ5CyUKI/AAAAAAAACDg/sjiApNSvBi4/s1600/arbol.gi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772816"/>
            <a:ext cx="3456384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508104" y="5445224"/>
            <a:ext cx="34563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FF0000"/>
                </a:solidFill>
              </a:rPr>
              <a:t>Un buen cristiano se conoce principalmente por la forma como trata a su prójimo</a:t>
            </a:r>
          </a:p>
        </p:txBody>
      </p:sp>
    </p:spTree>
    <p:extLst>
      <p:ext uri="{BB962C8B-B14F-4D97-AF65-F5344CB8AC3E}">
        <p14:creationId xmlns:p14="http://schemas.microsoft.com/office/powerpoint/2010/main" val="4080981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build="p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23528" y="197387"/>
            <a:ext cx="4248472" cy="850106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es-CO" sz="2400" b="1" dirty="0" smtClean="0"/>
              <a:t>Cristiano que mantiene una relación estrecha con Cristo.</a:t>
            </a:r>
            <a:endParaRPr lang="es-CO" sz="2400" b="1" dirty="0"/>
          </a:p>
        </p:txBody>
      </p:sp>
      <p:pic>
        <p:nvPicPr>
          <p:cNvPr id="2050" name="Picture 2" descr="http://t1.gstatic.com/images?q=tbn:ANd9GcTbxddVLIyUK44c6ft8crPeool4KWSZAc6Qrfy0Fr9vx-Iy6EE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2776"/>
            <a:ext cx="8784976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840128" y="188640"/>
            <a:ext cx="4037032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b="1" dirty="0"/>
              <a:t>Cristiano que mantiene una relación a medias con Cristo</a:t>
            </a:r>
          </a:p>
        </p:txBody>
      </p:sp>
    </p:spTree>
    <p:extLst>
      <p:ext uri="{BB962C8B-B14F-4D97-AF65-F5344CB8AC3E}">
        <p14:creationId xmlns:p14="http://schemas.microsoft.com/office/powerpoint/2010/main" val="2519995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5194920" cy="511256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sz="4000" dirty="0" smtClean="0"/>
              <a:t>Un cristiano que mantiene una relación estrecha con Cristo sus frutos tienen una hermosa </a:t>
            </a:r>
            <a:r>
              <a:rPr lang="es-CO" sz="4000" dirty="0"/>
              <a:t>apariencia, agradable aroma y buen gusto.  Estos frutos son atrayentes en todo sentido. </a:t>
            </a:r>
            <a:endParaRPr lang="es-CO" sz="4000" dirty="0" smtClean="0"/>
          </a:p>
          <a:p>
            <a:pPr marL="0" indent="0">
              <a:buNone/>
            </a:pPr>
            <a:endParaRPr lang="es-CO" dirty="0"/>
          </a:p>
        </p:txBody>
      </p:sp>
      <p:pic>
        <p:nvPicPr>
          <p:cNvPr id="3074" name="Picture 2" descr="http://3.bp.blogspot.com/_tiQjpWs0WKw/TMHWyyl4eOI/AAAAAAAAAhc/yQgTrpSJGjU/s1600/jesus-abraz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5876" y="365450"/>
            <a:ext cx="2781300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t0.gstatic.com/images?q=tbn:ANd9GcTnTbO9X7M4sXslSg2mrrrLIDQ_bVFVlFnlavavoirjJCFTg_A2x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212977"/>
            <a:ext cx="3384376" cy="237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" y="5618544"/>
            <a:ext cx="9143999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i="1" dirty="0">
                <a:solidFill>
                  <a:srgbClr val="FF0000"/>
                </a:solidFill>
              </a:rPr>
              <a:t>El amor a Dios se manifiesta por el amor que tenemos para con nuestro </a:t>
            </a:r>
            <a:r>
              <a:rPr lang="es-CO" sz="2400" b="1" i="1" dirty="0" smtClean="0">
                <a:solidFill>
                  <a:srgbClr val="FF0000"/>
                </a:solidFill>
              </a:rPr>
              <a:t>prójimo; este es el fruto del Espíritu que se describe en</a:t>
            </a:r>
          </a:p>
          <a:p>
            <a:pPr algn="ctr"/>
            <a:r>
              <a:rPr lang="es-CO" sz="2800" b="1" i="1" dirty="0" smtClean="0">
                <a:solidFill>
                  <a:srgbClr val="FF0000"/>
                </a:solidFill>
              </a:rPr>
              <a:t> Gal. 5:22-23.</a:t>
            </a:r>
            <a:endParaRPr lang="es-CO" sz="28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6925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5194920" cy="2590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En </a:t>
            </a:r>
            <a:r>
              <a:rPr lang="es-CO" dirty="0"/>
              <a:t>cambio el «mal fruto» es “podrido”, “deteriorado”. En estos no mora Cristo, porque no ha sido podado, ni </a:t>
            </a:r>
            <a:r>
              <a:rPr lang="es-CO" dirty="0" smtClean="0"/>
              <a:t>abonado</a:t>
            </a:r>
            <a:endParaRPr lang="es-CO" dirty="0"/>
          </a:p>
        </p:txBody>
      </p:sp>
      <p:pic>
        <p:nvPicPr>
          <p:cNvPr id="4098" name="Picture 2" descr="http://diariodeltoc.files.wordpress.com/2011/07/egois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32656"/>
            <a:ext cx="2808312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t2.gstatic.com/images?q=tbn:ANd9GcSDAYrH8KBZ1svc1_kG2TUT60sgXQaQZBIKuvEQtU4IjmfucoeQR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291" y="2780928"/>
            <a:ext cx="2499793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79512" y="2930213"/>
            <a:ext cx="5616624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>
                <a:solidFill>
                  <a:srgbClr val="FF0000"/>
                </a:solidFill>
              </a:rPr>
              <a:t>A esto se refiere Pablo en </a:t>
            </a:r>
            <a:r>
              <a:rPr lang="es-CO" sz="3200" dirty="0">
                <a:solidFill>
                  <a:srgbClr val="002060"/>
                </a:solidFill>
              </a:rPr>
              <a:t>Efesios 4:29</a:t>
            </a:r>
            <a:r>
              <a:rPr lang="es-CO" sz="3200" dirty="0">
                <a:solidFill>
                  <a:srgbClr val="FF0000"/>
                </a:solidFill>
              </a:rPr>
              <a:t> </a:t>
            </a:r>
            <a:endParaRPr lang="es-CO" sz="3200" dirty="0" smtClean="0">
              <a:solidFill>
                <a:srgbClr val="FF0000"/>
              </a:solidFill>
            </a:endParaRPr>
          </a:p>
          <a:p>
            <a:r>
              <a:rPr lang="es-CO" sz="3200" b="1" dirty="0" smtClean="0">
                <a:solidFill>
                  <a:srgbClr val="FF0000"/>
                </a:solidFill>
              </a:rPr>
              <a:t>«</a:t>
            </a:r>
            <a:r>
              <a:rPr lang="es-CO" sz="3200" dirty="0">
                <a:solidFill>
                  <a:srgbClr val="FF0000"/>
                </a:solidFill>
              </a:rPr>
              <a:t>Ninguna palabra corrompida salga de vuestra boca, sino la que sea buena para la necesaria edificación (de los demás), a fin de dar gracia a los oyentes». </a:t>
            </a:r>
          </a:p>
          <a:p>
            <a:endParaRPr lang="es-CO" dirty="0">
              <a:solidFill>
                <a:srgbClr val="FF00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084168" y="5373216"/>
            <a:ext cx="29158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/>
              <a:t>Cuanto nos hace falta aprender de Cristo, quién aunque es Dios, se </a:t>
            </a:r>
            <a:r>
              <a:rPr lang="es-CO" b="1" dirty="0" smtClean="0"/>
              <a:t>hizo igual a nosotros para levantarnos.</a:t>
            </a:r>
            <a:endParaRPr lang="es-CO" b="1" dirty="0"/>
          </a:p>
        </p:txBody>
      </p:sp>
    </p:spTree>
    <p:extLst>
      <p:ext uri="{BB962C8B-B14F-4D97-AF65-F5344CB8AC3E}">
        <p14:creationId xmlns:p14="http://schemas.microsoft.com/office/powerpoint/2010/main" val="477041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O" sz="3600" b="1" i="1" dirty="0" smtClean="0">
                <a:solidFill>
                  <a:srgbClr val="FF0000"/>
                </a:solidFill>
                <a:latin typeface="Agency FB" pitchFamily="34" charset="0"/>
              </a:rPr>
              <a:t>¿Qué quiere hacer Cristo con todos los que llevan el nombre de «cristianos»</a:t>
            </a:r>
            <a:endParaRPr lang="es-CO" sz="3600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1216" y="2487196"/>
            <a:ext cx="4402832" cy="18836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Juan 15:2</a:t>
            </a:r>
            <a:r>
              <a:rPr lang="es-CO" sz="3600" dirty="0" smtClean="0"/>
              <a:t>.</a:t>
            </a:r>
            <a:r>
              <a:rPr lang="es-CO" sz="3600" dirty="0"/>
              <a:t> </a:t>
            </a:r>
            <a:r>
              <a:rPr lang="es-CO" sz="3600" dirty="0" smtClean="0"/>
              <a:t>….., </a:t>
            </a:r>
            <a:r>
              <a:rPr lang="es-CO" sz="3600" dirty="0"/>
              <a:t>lo</a:t>
            </a:r>
            <a:r>
              <a:rPr lang="es-CO" sz="3600" i="1" u="sng" dirty="0"/>
              <a:t> limpiará, para que lleve más fruto. </a:t>
            </a:r>
            <a:endParaRPr lang="es-CO" sz="3600" i="1" u="sng" dirty="0" smtClean="0"/>
          </a:p>
        </p:txBody>
      </p:sp>
      <p:pic>
        <p:nvPicPr>
          <p:cNvPr id="1026" name="Picture 2" descr="http://www.jardineria.pro/wp-content/uploads/2009/07/po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988840"/>
            <a:ext cx="360040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4891157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/>
              <a:t>Se espera que el que profesa estar en Cristo dé frutos que correspondan con su profesión (de un buen cristiano).  Esos frutos son llamados “el fruto del Espíritu” en </a:t>
            </a:r>
            <a:r>
              <a:rPr lang="es-CO" sz="2800" dirty="0">
                <a:solidFill>
                  <a:srgbClr val="FF0000"/>
                </a:solidFill>
              </a:rPr>
              <a:t>(Gal. 5:22</a:t>
            </a:r>
            <a:r>
              <a:rPr lang="es-CO" sz="2800" dirty="0"/>
              <a:t>; o “frutos de justicia” en </a:t>
            </a:r>
            <a:r>
              <a:rPr lang="es-CO" sz="2800" dirty="0">
                <a:solidFill>
                  <a:srgbClr val="FF0000"/>
                </a:solidFill>
              </a:rPr>
              <a:t>Heb. 12:11)</a:t>
            </a:r>
            <a:r>
              <a:rPr lang="es-CO" sz="2800" dirty="0"/>
              <a:t>, es decir, frutos de rectitud. </a:t>
            </a:r>
          </a:p>
        </p:txBody>
      </p:sp>
    </p:spTree>
    <p:extLst>
      <p:ext uri="{BB962C8B-B14F-4D97-AF65-F5344CB8AC3E}">
        <p14:creationId xmlns:p14="http://schemas.microsoft.com/office/powerpoint/2010/main" val="1628216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t3.gstatic.com/images?q=tbn:ANd9GcQ5LqxpStiJEoFGvy_VWT_XPKuDDv_SafEM6JNd1n-o54B8A9uxr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72058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563888" y="332656"/>
            <a:ext cx="532859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600" dirty="0"/>
              <a:t>Observe el apoyo que es colocado por el dueño del cultivo debajo de la rama por el peso </a:t>
            </a:r>
            <a:r>
              <a:rPr lang="es-CO" sz="3600" dirty="0" smtClean="0"/>
              <a:t>excesivo </a:t>
            </a:r>
            <a:r>
              <a:rPr lang="es-CO" sz="3600" dirty="0"/>
              <a:t>de los frutos que produce.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79512" y="3501008"/>
            <a:ext cx="604867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200" dirty="0"/>
              <a:t>¿Qué clase de apoyo le damos a los cristianos que dan buenos frutos? </a:t>
            </a:r>
            <a:endParaRPr lang="es-CO" sz="3200" dirty="0" smtClean="0"/>
          </a:p>
          <a:p>
            <a:endParaRPr lang="es-CO" sz="3200" dirty="0"/>
          </a:p>
          <a:p>
            <a:r>
              <a:rPr lang="es-CO" sz="3200" dirty="0" smtClean="0"/>
              <a:t>¿O motivados </a:t>
            </a:r>
            <a:r>
              <a:rPr lang="es-CO" sz="3200" dirty="0"/>
              <a:t>por la </a:t>
            </a:r>
            <a:r>
              <a:rPr lang="es-CO" sz="3200" dirty="0" smtClean="0"/>
              <a:t>envidia buscamos </a:t>
            </a:r>
            <a:r>
              <a:rPr lang="es-CO" sz="3200" dirty="0"/>
              <a:t>sus falencias para </a:t>
            </a:r>
            <a:r>
              <a:rPr lang="es-CO" sz="3200" dirty="0" smtClean="0"/>
              <a:t>hacerlo </a:t>
            </a:r>
            <a:r>
              <a:rPr lang="es-CO" sz="3200" dirty="0"/>
              <a:t>caer? </a:t>
            </a:r>
          </a:p>
        </p:txBody>
      </p:sp>
      <p:pic>
        <p:nvPicPr>
          <p:cNvPr id="3074" name="Picture 2" descr="http://t0.gstatic.com/images?q=tbn:ANd9GcSGsXvDK54PIPJs3Z-NUV2WZ6DJvlGwNSVpoIdXGywpd1dT8Oz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789040"/>
            <a:ext cx="2664296" cy="2758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1916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9"/>
            <a:ext cx="4834880" cy="296721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 smtClean="0"/>
              <a:t>Esos </a:t>
            </a:r>
            <a:r>
              <a:rPr lang="es-CO" dirty="0"/>
              <a:t>frutos son evidentes en el carácter y en la </a:t>
            </a:r>
            <a:r>
              <a:rPr lang="es-CO" dirty="0" smtClean="0"/>
              <a:t>vida. Cuando </a:t>
            </a:r>
            <a:r>
              <a:rPr lang="es-CO" dirty="0"/>
              <a:t>faltan esos “buenos frutos</a:t>
            </a:r>
            <a:r>
              <a:rPr lang="es-CO" dirty="0" smtClean="0"/>
              <a:t>”, </a:t>
            </a:r>
            <a:r>
              <a:rPr lang="es-CO" dirty="0"/>
              <a:t>se hace necesario cortar las ramas </a:t>
            </a:r>
            <a:r>
              <a:rPr lang="es-CO" dirty="0" smtClean="0"/>
              <a:t>infructíferas </a:t>
            </a:r>
            <a:r>
              <a:rPr lang="es-CO" dirty="0" smtClean="0">
                <a:solidFill>
                  <a:srgbClr val="FF0000"/>
                </a:solidFill>
              </a:rPr>
              <a:t>(Juan 15:2).</a:t>
            </a:r>
            <a:endParaRPr lang="es-CO" dirty="0">
              <a:solidFill>
                <a:srgbClr val="FF0000"/>
              </a:solidFill>
            </a:endParaRPr>
          </a:p>
        </p:txBody>
      </p:sp>
      <p:pic>
        <p:nvPicPr>
          <p:cNvPr id="2050" name="Picture 2" descr="http://t2.gstatic.com/images?q=tbn:ANd9GcTM8uF-L8GJ75u3CmDwaBwbZ5r6jvT7fwnVh2UTlM0oLPVDDmd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04664"/>
            <a:ext cx="3384376" cy="2823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t2.gstatic.com/images?q=tbn:ANd9GcRZfJvQqRRJJVi00nNHBoUN6BHkg-0A9EDvs-tK9hCBxcDMu8x_E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645024"/>
            <a:ext cx="3384376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995936" y="3645024"/>
            <a:ext cx="4752528" cy="2862322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r>
              <a:rPr lang="es-CO" sz="3600" dirty="0">
                <a:solidFill>
                  <a:srgbClr val="FFC000"/>
                </a:solidFill>
              </a:rPr>
              <a:t>Si después de </a:t>
            </a:r>
            <a:r>
              <a:rPr lang="es-CO" sz="3600" dirty="0" smtClean="0">
                <a:solidFill>
                  <a:srgbClr val="FFC000"/>
                </a:solidFill>
              </a:rPr>
              <a:t>ser abonada y podada, </a:t>
            </a:r>
            <a:r>
              <a:rPr lang="es-CO" sz="3600" dirty="0">
                <a:solidFill>
                  <a:srgbClr val="FFC000"/>
                </a:solidFill>
              </a:rPr>
              <a:t>la vid no da fruto</a:t>
            </a:r>
            <a:r>
              <a:rPr lang="es-CO" sz="3600" dirty="0" smtClean="0">
                <a:solidFill>
                  <a:srgbClr val="FFC000"/>
                </a:solidFill>
              </a:rPr>
              <a:t>, es </a:t>
            </a:r>
            <a:r>
              <a:rPr lang="es-CO" sz="3600" dirty="0">
                <a:solidFill>
                  <a:srgbClr val="FFC000"/>
                </a:solidFill>
              </a:rPr>
              <a:t>cortara y </a:t>
            </a:r>
            <a:r>
              <a:rPr lang="es-CO" sz="3600" dirty="0" smtClean="0">
                <a:solidFill>
                  <a:srgbClr val="FFC000"/>
                </a:solidFill>
              </a:rPr>
              <a:t>finalmente </a:t>
            </a:r>
            <a:r>
              <a:rPr lang="es-CO" sz="3600" dirty="0">
                <a:solidFill>
                  <a:srgbClr val="FFC000"/>
                </a:solidFill>
              </a:rPr>
              <a:t>será quemada. </a:t>
            </a:r>
          </a:p>
        </p:txBody>
      </p:sp>
    </p:spTree>
    <p:extLst>
      <p:ext uri="{BB962C8B-B14F-4D97-AF65-F5344CB8AC3E}">
        <p14:creationId xmlns:p14="http://schemas.microsoft.com/office/powerpoint/2010/main" val="2786122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¿Qué hacía el apóstol Pablo con sigo mismo?</a:t>
            </a:r>
            <a:endParaRPr lang="es-CO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4834880" cy="3556992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sz="4000" b="1" dirty="0" smtClean="0">
                <a:solidFill>
                  <a:srgbClr val="FF0000"/>
                </a:solidFill>
              </a:rPr>
              <a:t>1 Cor.9:27</a:t>
            </a:r>
            <a:r>
              <a:rPr lang="es-CO" sz="4000" b="1" dirty="0" smtClean="0"/>
              <a:t>. </a:t>
            </a:r>
            <a:r>
              <a:rPr lang="es-CO" sz="4000" dirty="0" smtClean="0"/>
              <a:t>Sino </a:t>
            </a:r>
            <a:r>
              <a:rPr lang="es-CO" sz="4000" dirty="0"/>
              <a:t>que golpeo mi cuerpo, y lo pongo en servidumbre, no sea que habiendo sido heraldo para otros, yo mismo venga a ser </a:t>
            </a:r>
            <a:r>
              <a:rPr lang="es-CO" sz="4000" dirty="0" smtClean="0"/>
              <a:t>eliminado.</a:t>
            </a:r>
            <a:endParaRPr lang="es-CO" sz="4000" dirty="0"/>
          </a:p>
        </p:txBody>
      </p:sp>
      <p:pic>
        <p:nvPicPr>
          <p:cNvPr id="4098" name="Picture 2" descr="http://t0.gstatic.com/images?q=tbn:ANd9GcS8XSKRz7iUM22XCSU-f3zb6Vz45Cw_WIrjZzTie_g800NgeJqsw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700808"/>
            <a:ext cx="3456384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5229200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¿Con qué instrumento </a:t>
            </a:r>
            <a:r>
              <a:rPr lang="es-CO" sz="2400" dirty="0" smtClean="0"/>
              <a:t>piensa </a:t>
            </a:r>
            <a:r>
              <a:rPr lang="es-CO" sz="2400" dirty="0"/>
              <a:t>usted que Pablo golpeaba su </a:t>
            </a:r>
            <a:r>
              <a:rPr lang="es-CO" sz="2400" dirty="0" smtClean="0"/>
              <a:t>cuerpo?</a:t>
            </a:r>
          </a:p>
          <a:p>
            <a:r>
              <a:rPr lang="es-CO" sz="2400" dirty="0" smtClean="0"/>
              <a:t> </a:t>
            </a:r>
          </a:p>
          <a:p>
            <a:pPr algn="ctr"/>
            <a:r>
              <a:rPr lang="es-CO" sz="2400" dirty="0" smtClean="0"/>
              <a:t>¡Yo pienso que el apóstol Pablo pasaba horas en oración como lo hacía Cristo Jesús!</a:t>
            </a:r>
            <a:r>
              <a:rPr lang="es-CO" sz="2400" b="1" dirty="0" smtClean="0">
                <a:solidFill>
                  <a:srgbClr val="FF0000"/>
                </a:solidFill>
              </a:rPr>
              <a:t> Lea Luc.6: 12; Heb.4:15.</a:t>
            </a:r>
            <a:endParaRPr lang="es-CO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4116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4834880" cy="612068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 smtClean="0"/>
              <a:t>El </a:t>
            </a:r>
            <a:r>
              <a:rPr lang="es-CO" dirty="0"/>
              <a:t>verbo </a:t>
            </a:r>
            <a:r>
              <a:rPr lang="es-CO" i="1" u="sng" dirty="0"/>
              <a:t>golpeo</a:t>
            </a:r>
            <a:r>
              <a:rPr lang="es-CO" dirty="0"/>
              <a:t> describe vívidamente el rigor y la dureza con que los cristianos genuinos deben tratar su naturaleza pecaminosa. Sugiere la rígida disciplina y el renunciamiento que deben ponerse en práctica para poder ganar la victoria sobre todas las pasiones corruptas propias de las malas tendencias humanas. </a:t>
            </a:r>
          </a:p>
        </p:txBody>
      </p:sp>
      <p:sp>
        <p:nvSpPr>
          <p:cNvPr id="4" name="AutoShape 2" descr="data:image/jpeg;base64,/9j/4AAQSkZJRgABAQAAAQABAAD/2wCEAAkGBhARDxURDxIVDxAWFBAVERYWExUXERQVFhAVFBQWFhUXHSYfFxolGRkVHzsgIygpLCwtFR4xNzAqNSYrLCkBCQoKDgwMGg8PGikhHSQ1KSw0KzU1LCouLTUsLSwvLCwpKjQsKSkuKSwsLCwqLC0sLCk0LiwsKykpKSwsKSwsKf/AABEIAL0BCwMBIgACEQEDEQH/xAAbAAEAAgMBAQAAAAAAAAAAAAAABQYDBAcBAv/EAEQQAAICAgAEBAIGBgcFCQAAAAECAAMEEQUGEiETIjFBUWEHFDJxkaEWQlJywdEjYoGisdLhFWOCkvEkJTM1Q1Nzs/D/xAAaAQEAAwEBAQAAAAAAAAAAAAAAAwQFAgEG/8QAJREBAAICAgEDBAMAAAAAAAAAAAECAxEEIVESIjEFExRSFTJB/9oADAMBAAIRAxEAPwDuMREBERAREQEREBERAREQEREBERAREQEREBERAREQEREBERAREQEREBERAREQEREBETDk5aVqXsYIo9SToQfDLufAyU6ujqXr1srsdWvjr11KRxvnln2mKCi9x4hHnP7o/V+89/kJWK8p1fxFZhZvfVs9W/iT6mWace0xuemfl51KzqvbsUSo8B52V9Jk6RvZ/wBU/vfA/P0+6WxWBGx3EhvSaTqVvFmrljdZfURE4SkRMGfliqp7WBIRHcgepCqWIG/ftAzxKOPpPH1VM04OUuCVQveRUAgYgb8Mv1ugJ11Aa+GxLHxbi91fSMfFtzCwJ2jVJWoGvtPa47nfYAH09oErEpPE/pAc8Oy78fHsXKxfFS6qzwt0OtRcOx6+mysdj5CSd+ky0892VcJPEMzFtrCVY7kBqT43iBdtWFc9K7bem0dGBcYkNzBzKmGKDYrOL8mjHXp15Wt6tMdn0HT7d5HcS568PNswacS/LyUSqzpr8NUKPvbF3YBNaA79yWGtwLVEgc/mHKRtVcOyLwFUuwsx0XuoYqnXZt2HodDWx2Jlc5q5qGRw/BzMN7K634hghu5R+nx2rsrsAPcbBBHcHXvA6DEr/E+bCmScTFx7M3JRFstVGrRKkYno67LGA6m0dKNnQ32nzh84eNS7UYt1l9VvhX45NKXVP09R2XcIy60QVY732gWKJWeBc7fWlySuLerYzeG67pc2WAEtXUyWFWZewPcAdQ7+s8r5ydMiqnMw7sPx3NdDs9FlbP0lgjeE5KMQDr1HzgWeIiAiIgIiICIiAiIgJ5uafFOL0469VrdP7I/Wb5Af/hKHxvm26/aofBq+AYdbfvMP8B+clpitf4V83Jpijv58LPxznKqnaVf01vcaB8in+s3x+Q/KUXiPFbchuq1yx9h6Iv7q+3+Pzmpr7vxES9jxVoxs3Jvl+eo8EREmVXsmuB80245Cn+kq/ZJ7j90+33ekhZ9eGddXtvW/nrepzasWjUu6Xmk7rOnWOGcWqyE6qm38R+sv3ibk5Bh5j1OHrfoYe4I/A/ES88C5yrt0lxFdnoDvyMfkfY/IyjkwTXuvw2OPza39t+pWaaXG8RrcW6pNdb03IuzodTVso2fhszdiVmgpOfyhkNy6OGqU+s/VaKSSx8PqXo6vNreux76nzzNyvl230OK68zFro8N8V8iyhPG2NXbVWFnl8umHb1EvEQOe8D+j6+vE4njuKKPrnX4IqLtVV143RrzAEgN7++t6G9TZflnNyuDWcOykqxnFFNNTpc1qua1XzMPDXoBKr27nufh3vM8gUDjHBeL5q4q3VYtAx8rFvfpvexrTW3mKbrUVjRY6PUTvWxrvOYfL9qcZvzD0+BbjUVDzHr60ck7XXYaPxkvwnjFWTX4lJYp1OnmrdDtTo+VwD6+894txWvGpa+7q8NNFulGdu7AdlQEnufYQKbxzlLLtz7rrKKeI0WLUMdbsm2pMXpTTjwlRlcM3m2O/tNar6P8AKTgtWCDV41WYtw0zCvoGabexIJB6D6f2S/NxGoNWrOqvbvwlYhXfS9R6VPckDvr2mzAoXMXIjNxB86vHx89ba60tpvdq2Vq9hXqsCOO66BUj23uZG5fzkwL68DFxOG5NrKB4dzMOjWmdrPCH9IBsDsQN7l5iBS+G8Czk4e+DVVTw4ChkotqynucWH9ZgaUIJ2xLA72fT4QCfR9ll8SxcTFxrcbIxrbrfrVt114Q6s0XQdII23mJJOh29Zf7uYalzkwSG8ayl7lOh4fSjBSCd76u/pqSkBERAREQEREBERAREQIzi3LtGSQbUBYDW+lerW966iN6kf+gWH+x+S/yljie7lz6az/ikcxcqYuPjNZWunBQL6e7gH2+G5T50Dn+3WMq/tWr+Ssf5Tn80OP8A0YnO193UEREsKL2T/LnCa8jprtG13a3t6hUA9fvMgJceR08w/ctP42KP4SLLOscrHGjeasJH9AcP9j8l/lPpeQ8MHfRv7wpH4ESxCJmeqfL6H0V8PlEAAA7AAAfcJA8+8dswuGZGVUN2V1+TY2AzMEBI9wC2/wCyWCYsvES2tq7VFlbqVdWG1ZSNEEe41PHTmX1fiqpVbiV8RsyeuprGyMrFbEuQsPEBqW0qi9JOugAjt3kjzZ9bqy7b8n643DRUhqbCu6GxyoJte6tSGs+O/MAB6SdxPo/w6ivQcgVoVNdX1zJNClTsar8TWuw8p7fKZOJcj4mRY72G/Vn/AIyLlZCU2eUL561cL6ADsBv3gVrj3Ebb8/hVGLnW1Y+Rj5TNYhXrtVaq2VvMug5G+/TsdR0BNnh73YfG68Fci7Jx78Wy4rfYbbKXrfQZXbzdLemj7zNzJyIuVnYJNSnCx6spGAYoayVrFPh9JDAgr2Kka1JzgnKGLiO1tSu1zgK9tttltxUHYXxLCSF9Ow0O0Dn9/MWYOW8nIF9gyEzHVLCx6wo4iiBd/s9J1r4dpOc18PvweD5l6ZuVbkGpGNj2/YcONtUqgCoHZGl7aA++WFuScI4j4ZrJxrLGsdet9lzaLSQ29jzgHQMkeK8Iqycd8a9eqmxehwCQSvw2O4gc85v4V4ufwi1rshDazoSlzL0bxN7r/YYn1I9ZNcRyrcfi/DMYXWmh6M1WDuW8V660Ks5P2m77385PcX5Vxcmmuq5W6airUstjpbWyr0qyWIQwOvnMWfybiX0VU3K7ik7ps8a36wja+0Lw3Xv+2BF18Ut/SJ8c2N4B4clor6vILBlFS3T7Hp95UeNcXf6ldncOt4peavEdMl7ahht4b6ceAzKGr7MPLXvtOgcI5IwsW/6xTWwvKNW1jW2PY6sysetnYlztR3PoBoaE07Poz4cwdDXZ4Lly1AyLxjdTElmFIfpB337DQOiNGBFcQyurjXCL/TxsXNHy7012gfmZf5FNyxjF8Z+g9WIGXGPW3kDVCog9/N5QB33JWAiIgIiICIiAiIgIiICIiBTPpEt7Ur87G/AKP4yly+c4cByMixGp6dKrAgj3Lb+I+Ur/AOheb8E/Af5pexZaVpETLH5PHy3yzaI6QcSb/QzN+CfgP80foZm/1PwH+aSffx+Vf8PN4QsvHJCe/wDul/O1zIH9DM34J+A/zS08o8JvoD+PrZ6Amh6KNnXr8TI8uak0mIlY43FyUzRa0dLEJ7PNxuUNth7ERPQiIgIiICIiAiIgIiICIiAiIgIiICIiAiIgIiICIiAjURA1uIv002N8Ec/3TObAnU6DzA+sW0/1CPx7Tn0xfqVvfWGz9Nr7LS96jG55Eyty1NQ93NrA+0fkrn+7NUTc4YPMf3T+bKP4z2sztxkiPRLoiegns8E9n1z5UiIgYsrLrqQ2WutVajbM7BUUemyx7Cai8wYhu8AZNJv/APa8avxfTf2N9X5SvfS7/wCR5n/xr/8Ackr3P/AcXH4CltFKVWVNg2V2KoFiubq+p+v7RY7OyT33A6NxLjONjANk31Y6nsDbYlYJ+Rcjc1svmfFrxWyxdU9CqxDrbWUYgbCq++ksfQDfvK1zPxhTxKnFqx8Q5TYzW/WMv7CV+Jrw6wBt23skAjQld5IpW63jdJ+r3qTSwFCf9l8Q49gLVqxbR6lHffqsDoHL3OOJmY63VW1jdQtsQ21mylSNnxAD5dfEyUPEafC8fxU8Dp6/E618Lo1vq6966de+5z/kCvHt5fVKRU2S+FcjhOjxSQHTTAeY9yvr8RI2rmPEPKPQ19Ys+pPQE6x4njBCgToHm3sDtr07+neB1G3idChC1tahwTXt1HWAnWSuz5gF79vbvNZeZcI0m8ZVBoBKm0X1+EGHqvX1dO/luc35lxasjF4ALl663txEcb7MtmMoKnXqDruPcblk53y8bCXFrTDxWe7ICUm1VTGpsavRschTo6AHYbPx7QLVw7jGPkKWxr6shQdE1WJYoPwJQnUheQOY7c3DN2R0ixbsmpukFV/o7So7EnXbUqPL1jJzL0s+IXswbBauIrLX1LarJ4gLNt9b79uxEjSl3+weMU4+y9fEMwELvqNXjVvYBr/dlt/LcDqmFzJhXWGqjKoutG9ol1buNeu1ViZ85PNODW5rsy8euxTpla+pXU/AqW2DOd5HCxlYdFleZwrFrrNNtF1VLV2VFSCAGa7tv7JUibnPRxMvOXhn9BSD03cSvYVrYtYIKUo7d+tzrvvYX74F+zeOYtCLZfkU01too1lqIjAjY6WYgHt8JmweI03oLKLEurPo1bq6H/iUkSl80cXx68jBox8fDssuS1MfIv19WpSsKSiMoJYnsAoI9B3kZ9H1xr43n0eJjv1049rLigrjrYp6H0pY6fuu+/vA6fERAREQEREBETwwPYkVlcw1VnTq4+Pl/wBZr/phjf1/+X/WQTycUTqbQmjj5ZjcVll5rfWI3zKD++JRZYuYeYKr6QlfVvrUnY0NDfz+OpXZic7JW+XdZ3Gm1wcdqYtWjXZERKK89m/wcec/8A/G1JoTc4ZlLW22361+g2e1gY/kJ3TXqjaPLEzSdOixIL9L8f8Ar/8AL/rPpebMcgnzgD1JUAD7yTPpfycX7Q+c/Hy/rKbiR/B+M15SGyoN0b0GZekN81/aHzkhJ4ncbhDManUsOXiV2oa7UW2thpldQyMN70VPYz5yeH02V+FbWllXl8jIrJ5SCvlI12IH4TNZYFUsxCqASxJ0AANkkn0EheG878OyLfBx8um2070q2Altdz0/t+h9N+k9eN/iXBMXJAXJoqyFXuotqRwp+QYHUyYnDaaiTVVXUSEUlEVSVQaRT0juACQB7bkTnc+8MptNV2ZQlinTqbB5DvWnI7IfkdSSyeM49daWWWotdjVrW5YdDs/2Areh37QPMPgOLTY1tOPTVa++t0qRbG2dnqZRs99HvMY5awhY1oxaPFcMHfwa/EYMCGDNrZBBO9+s1sfnXh9ldtteVU9VBUXuHBSvqOl2fTRPbY7TxOd+HHI+rDMoN5PSE8Rdlv2d+nV/V3uBJNwqgrWpprK1FTSPDXpqKjSmsa8hA9CNan3m4FVyGu+tLqz6o6K6H71YEGafGeZcPDAOXfXR1b6A7AM2tb6V9W9R6D3nxi8wUZWPZZhX13aVx1IwbpfpJAYex9OxEDPhcBxaenwMemno6+joqRenr119PSO29DevXQmxj4NVZY11pWXYvYVVVLufVm0PM3p3PeQH0a8auzOE42RkN4lzq/W2gNlbnT0UAD7PtLNAif0R4f4ni/Usbxd9XX9Xq6+re99XTve/efebyvg3ObL8THusOts9FTudDQ2zKSe3aScQI+zl7EakY7Y1LY6na1Gms1A7J2E10juT6D3mTD4NjUkGmiqkqpRSlaKVQt1FB0gaXq769NzciAiIgIiICIiAiIgQ/FOCde3r7N7qfst/Iyp5fDyCekEEfaU+o+74idEmjxHhaWjf2XH2WHqP5ylyeJXNG46lb4/KthnXzDncSY4jwoq2nHS/sf1H/kZEuhB0RozAyY7Y7em0N/Flrlrur5iJ7I0hE9RCTod58V3O7+FiL41vozf+lX/b+sfl/wBZJjx2yW1WEeTJXHG7Pb7kqANm9n7CDvY5+AH8ZI8K5Vuy9Plf0VA7rSPQ/Nz+sfy++TXL/JiUnxbz4159Wb2+QHsPl/jLMBNzj8KuP3W7licjmWydV6hixcVK1CoNKJmiJoKCk/TIlp4LkeF1EDwTaF+0ahcps/s16/IGSWFxnhTJjLVZjMCUGGoKFgeghehRtlIXY9td9yxkSOwuW8Omw2UY1FNh31OlNaud+u2Ubgc9fmt8qjNKWYHDsWu3JpsrurL5FjAeZ3UOgBcnsNMSfjIXMVbOUeHh/MpvxVYfEfWbEI/Cdes5exGuGQ2PS2QPS01IbQfiHI6vzmT/AGNj+EKfBq8FSCtfhp4akN1AhNaBB7/fArP0m4NacCy0qRa1FAChVCgBHUgAD2Eg+feGUryvuqpK/DqxLa+lQOhuuollI9GOz399mdJycVLENdirYjDTKyhlYe4IPYifF3D6nq8F60enQU1lFNfSNaXoI1rsO3ygU7mTmd68zDx6Vx678imxhk5IPRWqhWZEAILMTo9PUPaQ3ImQTx7iCNdRks+PjtY+OnRSXU9BHT1N5hvudn3nRs/g+PfWK76a7qxrSWVo6DQ0NKwIEYvCMeog1U11EIK1KVqpFYYsEBA7L1EnXps7gVL6GG/7nrT9i3LT8Mmxv4y8zBiYNVS9NNaVKSzEIoVepjsnSj1PxmeAiIgIiICIiAiIgIiICIiAiIgYcrESxelxsSr8W4MU+1tq/wBV9eZfk3xEt08ZQRo9xIc2GmWurJMeW2O26y5pfjlD39PYj0MxWOqL12MET4n3+QHuZb+K8BIBakdSne0Px+K/CRvAuSmZhfmnxLPVV/UT5KP4+v3ekyI+nX+5qZ68tb+Qr6N67RPDODX5vYA42L7+ots+8/qj5ev3S98J4NTjIEqUKANTdrrCjSjQHoB6T6mviw0xRqsMrLmtlndpIiJMiIiICIiAiIgIiICIiAiIgIiICIiAiIgIiICIiAiIgIiICIiAiIgIiICIiAiIgIiICIiAiIgIiICIiAiIgIiICIiAiIgIiICIiAiIgIiICIiAiIgIiICIiAiIgIiICIiAiIgIiICIiAiIgIiICIiAiIgIiICIiAiIgIiICIiAiIgIiICIiAiIgIiICIiAiIgIiICIiAiIgIiIH//Z"/>
          <p:cNvSpPr>
            <a:spLocks noChangeAspect="1" noChangeArrowheads="1"/>
          </p:cNvSpPr>
          <p:nvPr/>
        </p:nvSpPr>
        <p:spPr bwMode="auto">
          <a:xfrm>
            <a:off x="0" y="-860425"/>
            <a:ext cx="2543175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5" name="AutoShape 4" descr="data:image/jpeg;base64,/9j/4AAQSkZJRgABAQAAAQABAAD/2wCEAAkGBhARDxURDxIVDxAWFBAVERYWExUXERQVFhAVFBQWFhUXHSYfFxolGRkVHzsgIygpLCwtFR4xNzAqNSYrLCkBCQoKDgwMGg8PGikhHSQ1KSw0KzU1LCouLTUsLSwvLCwpKjQsKSkuKSwsLCwqLC0sLCk0LiwsKykpKSwsKSwsKf/AABEIAL0BCwMBIgACEQEDEQH/xAAbAAEAAgMBAQAAAAAAAAAAAAAABQYDBAcBAv/EAEQQAAICAgAEBAIGBgcFCQAAAAECAAMEEQUGEiETIjFBUWEHFDJxkaEWQlJywdEjYoGisdLhFWOCkvEkJTM1Q1Nzs/D/xAAaAQEAAwEBAQAAAAAAAAAAAAAAAwQFAgEG/8QAJREBAAICAgEDBAMAAAAAAAAAAAECAxEEIVESIjEFExRSFTJB/9oADAMBAAIRAxEAPwDuMREBERAREQEREBERAREQEREBERAREQEREBERAREQEREBERAREQEREBERAREQEREBETDk5aVqXsYIo9SToQfDLufAyU6ujqXr1srsdWvjr11KRxvnln2mKCi9x4hHnP7o/V+89/kJWK8p1fxFZhZvfVs9W/iT6mWace0xuemfl51KzqvbsUSo8B52V9Jk6RvZ/wBU/vfA/P0+6WxWBGx3EhvSaTqVvFmrljdZfURE4SkRMGfliqp7WBIRHcgepCqWIG/ftAzxKOPpPH1VM04OUuCVQveRUAgYgb8Mv1ugJ11Aa+GxLHxbi91fSMfFtzCwJ2jVJWoGvtPa47nfYAH09oErEpPE/pAc8Oy78fHsXKxfFS6qzwt0OtRcOx6+mysdj5CSd+ky0892VcJPEMzFtrCVY7kBqT43iBdtWFc9K7bem0dGBcYkNzBzKmGKDYrOL8mjHXp15Wt6tMdn0HT7d5HcS568PNswacS/LyUSqzpr8NUKPvbF3YBNaA79yWGtwLVEgc/mHKRtVcOyLwFUuwsx0XuoYqnXZt2HodDWx2Jlc5q5qGRw/BzMN7K634hghu5R+nx2rsrsAPcbBBHcHXvA6DEr/E+bCmScTFx7M3JRFstVGrRKkYno67LGA6m0dKNnQ32nzh84eNS7UYt1l9VvhX45NKXVP09R2XcIy60QVY732gWKJWeBc7fWlySuLerYzeG67pc2WAEtXUyWFWZewPcAdQ7+s8r5ydMiqnMw7sPx3NdDs9FlbP0lgjeE5KMQDr1HzgWeIiAiIgIiICIiAiIgJ5uafFOL0469VrdP7I/Wb5Af/hKHxvm26/aofBq+AYdbfvMP8B+clpitf4V83Jpijv58LPxznKqnaVf01vcaB8in+s3x+Q/KUXiPFbchuq1yx9h6Iv7q+3+Pzmpr7vxES9jxVoxs3Jvl+eo8EREmVXsmuB80245Cn+kq/ZJ7j90+33ekhZ9eGddXtvW/nrepzasWjUu6Xmk7rOnWOGcWqyE6qm38R+sv3ibk5Bh5j1OHrfoYe4I/A/ES88C5yrt0lxFdnoDvyMfkfY/IyjkwTXuvw2OPza39t+pWaaXG8RrcW6pNdb03IuzodTVso2fhszdiVmgpOfyhkNy6OGqU+s/VaKSSx8PqXo6vNreux76nzzNyvl230OK68zFro8N8V8iyhPG2NXbVWFnl8umHb1EvEQOe8D+j6+vE4njuKKPrnX4IqLtVV143RrzAEgN7++t6G9TZflnNyuDWcOykqxnFFNNTpc1qua1XzMPDXoBKr27nufh3vM8gUDjHBeL5q4q3VYtAx8rFvfpvexrTW3mKbrUVjRY6PUTvWxrvOYfL9qcZvzD0+BbjUVDzHr60ck7XXYaPxkvwnjFWTX4lJYp1OnmrdDtTo+VwD6+894txWvGpa+7q8NNFulGdu7AdlQEnufYQKbxzlLLtz7rrKKeI0WLUMdbsm2pMXpTTjwlRlcM3m2O/tNar6P8AKTgtWCDV41WYtw0zCvoGabexIJB6D6f2S/NxGoNWrOqvbvwlYhXfS9R6VPckDvr2mzAoXMXIjNxB86vHx89ba60tpvdq2Vq9hXqsCOO66BUj23uZG5fzkwL68DFxOG5NrKB4dzMOjWmdrPCH9IBsDsQN7l5iBS+G8Czk4e+DVVTw4ChkotqynucWH9ZgaUIJ2xLA72fT4QCfR9ll8SxcTFxrcbIxrbrfrVt114Q6s0XQdII23mJJOh29Zf7uYalzkwSG8ayl7lOh4fSjBSCd76u/pqSkBERAREQEREBERAREQIzi3LtGSQbUBYDW+lerW966iN6kf+gWH+x+S/yljie7lz6az/ikcxcqYuPjNZWunBQL6e7gH2+G5T50Dn+3WMq/tWr+Ssf5Tn80OP8A0YnO193UEREsKL2T/LnCa8jprtG13a3t6hUA9fvMgJceR08w/ctP42KP4SLLOscrHGjeasJH9AcP9j8l/lPpeQ8MHfRv7wpH4ESxCJmeqfL6H0V8PlEAAA7AAAfcJA8+8dswuGZGVUN2V1+TY2AzMEBI9wC2/wCyWCYsvES2tq7VFlbqVdWG1ZSNEEe41PHTmX1fiqpVbiV8RsyeuprGyMrFbEuQsPEBqW0qi9JOugAjt3kjzZ9bqy7b8n643DRUhqbCu6GxyoJte6tSGs+O/MAB6SdxPo/w6ivQcgVoVNdX1zJNClTsar8TWuw8p7fKZOJcj4mRY72G/Vn/AIyLlZCU2eUL561cL6ADsBv3gVrj3Ebb8/hVGLnW1Y+Rj5TNYhXrtVaq2VvMug5G+/TsdR0BNnh73YfG68Fci7Jx78Wy4rfYbbKXrfQZXbzdLemj7zNzJyIuVnYJNSnCx6spGAYoayVrFPh9JDAgr2Kka1JzgnKGLiO1tSu1zgK9tttltxUHYXxLCSF9Ow0O0Dn9/MWYOW8nIF9gyEzHVLCx6wo4iiBd/s9J1r4dpOc18PvweD5l6ZuVbkGpGNj2/YcONtUqgCoHZGl7aA++WFuScI4j4ZrJxrLGsdet9lzaLSQ29jzgHQMkeK8Iqycd8a9eqmxehwCQSvw2O4gc85v4V4ufwi1rshDazoSlzL0bxN7r/YYn1I9ZNcRyrcfi/DMYXWmh6M1WDuW8V660Ks5P2m77385PcX5Vxcmmuq5W6airUstjpbWyr0qyWIQwOvnMWfybiX0VU3K7ik7ps8a36wja+0Lw3Xv+2BF18Ut/SJ8c2N4B4clor6vILBlFS3T7Hp95UeNcXf6ldncOt4peavEdMl7ahht4b6ceAzKGr7MPLXvtOgcI5IwsW/6xTWwvKNW1jW2PY6sysetnYlztR3PoBoaE07Poz4cwdDXZ4Lly1AyLxjdTElmFIfpB337DQOiNGBFcQyurjXCL/TxsXNHy7012gfmZf5FNyxjF8Z+g9WIGXGPW3kDVCog9/N5QB33JWAiIgIiICIiAiIgIiICIiBTPpEt7Ur87G/AKP4yly+c4cByMixGp6dKrAgj3Lb+I+Ur/AOheb8E/Af5pexZaVpETLH5PHy3yzaI6QcSb/QzN+CfgP80foZm/1PwH+aSffx+Vf8PN4QsvHJCe/wDul/O1zIH9DM34J+A/zS08o8JvoD+PrZ6Amh6KNnXr8TI8uak0mIlY43FyUzRa0dLEJ7PNxuUNth7ERPQiIgIiICIiAiIgIiICIiAiIgIiICIiAiIgIiICIiAjURA1uIv002N8Ec/3TObAnU6DzA+sW0/1CPx7Tn0xfqVvfWGz9Nr7LS96jG55Eyty1NQ93NrA+0fkrn+7NUTc4YPMf3T+bKP4z2sztxkiPRLoiegns8E9n1z5UiIgYsrLrqQ2WutVajbM7BUUemyx7Cai8wYhu8AZNJv/APa8avxfTf2N9X5SvfS7/wCR5n/xr/8Ackr3P/AcXH4CltFKVWVNg2V2KoFiubq+p+v7RY7OyT33A6NxLjONjANk31Y6nsDbYlYJ+Rcjc1svmfFrxWyxdU9CqxDrbWUYgbCq++ksfQDfvK1zPxhTxKnFqx8Q5TYzW/WMv7CV+Jrw6wBt23skAjQld5IpW63jdJ+r3qTSwFCf9l8Q49gLVqxbR6lHffqsDoHL3OOJmY63VW1jdQtsQ21mylSNnxAD5dfEyUPEafC8fxU8Dp6/E618Lo1vq6966de+5z/kCvHt5fVKRU2S+FcjhOjxSQHTTAeY9yvr8RI2rmPEPKPQ19Ys+pPQE6x4njBCgToHm3sDtr07+neB1G3idChC1tahwTXt1HWAnWSuz5gF79vbvNZeZcI0m8ZVBoBKm0X1+EGHqvX1dO/luc35lxasjF4ALl663txEcb7MtmMoKnXqDruPcblk53y8bCXFrTDxWe7ICUm1VTGpsavRschTo6AHYbPx7QLVw7jGPkKWxr6shQdE1WJYoPwJQnUheQOY7c3DN2R0ixbsmpukFV/o7So7EnXbUqPL1jJzL0s+IXswbBauIrLX1LarJ4gLNt9b79uxEjSl3+weMU4+y9fEMwELvqNXjVvYBr/dlt/LcDqmFzJhXWGqjKoutG9ol1buNeu1ViZ85PNODW5rsy8euxTpla+pXU/AqW2DOd5HCxlYdFleZwrFrrNNtF1VLV2VFSCAGa7tv7JUibnPRxMvOXhn9BSD03cSvYVrYtYIKUo7d+tzrvvYX74F+zeOYtCLZfkU01too1lqIjAjY6WYgHt8JmweI03oLKLEurPo1bq6H/iUkSl80cXx68jBox8fDssuS1MfIv19WpSsKSiMoJYnsAoI9B3kZ9H1xr43n0eJjv1049rLigrjrYp6H0pY6fuu+/vA6fERAREQEREBETwwPYkVlcw1VnTq4+Pl/wBZr/phjf1/+X/WQTycUTqbQmjj5ZjcVll5rfWI3zKD++JRZYuYeYKr6QlfVvrUnY0NDfz+OpXZic7JW+XdZ3Gm1wcdqYtWjXZERKK89m/wcec/8A/G1JoTc4ZlLW22361+g2e1gY/kJ3TXqjaPLEzSdOixIL9L8f8Ar/8AL/rPpebMcgnzgD1JUAD7yTPpfycX7Q+c/Hy/rKbiR/B+M15SGyoN0b0GZekN81/aHzkhJ4ncbhDManUsOXiV2oa7UW2thpldQyMN70VPYz5yeH02V+FbWllXl8jIrJ5SCvlI12IH4TNZYFUsxCqASxJ0AANkkn0EheG878OyLfBx8um2070q2Altdz0/t+h9N+k9eN/iXBMXJAXJoqyFXuotqRwp+QYHUyYnDaaiTVVXUSEUlEVSVQaRT0juACQB7bkTnc+8MptNV2ZQlinTqbB5DvWnI7IfkdSSyeM49daWWWotdjVrW5YdDs/2Areh37QPMPgOLTY1tOPTVa++t0qRbG2dnqZRs99HvMY5awhY1oxaPFcMHfwa/EYMCGDNrZBBO9+s1sfnXh9ldtteVU9VBUXuHBSvqOl2fTRPbY7TxOd+HHI+rDMoN5PSE8Rdlv2d+nV/V3uBJNwqgrWpprK1FTSPDXpqKjSmsa8hA9CNan3m4FVyGu+tLqz6o6K6H71YEGafGeZcPDAOXfXR1b6A7AM2tb6V9W9R6D3nxi8wUZWPZZhX13aVx1IwbpfpJAYex9OxEDPhcBxaenwMemno6+joqRenr119PSO29DevXQmxj4NVZY11pWXYvYVVVLufVm0PM3p3PeQH0a8auzOE42RkN4lzq/W2gNlbnT0UAD7PtLNAif0R4f4ni/Usbxd9XX9Xq6+re99XTve/efebyvg3ObL8THusOts9FTudDQ2zKSe3aScQI+zl7EakY7Y1LY6na1Gms1A7J2E10juT6D3mTD4NjUkGmiqkqpRSlaKVQt1FB0gaXq769NzciAiIgIiICIiAiIgQ/FOCde3r7N7qfst/Iyp5fDyCekEEfaU+o+74idEmjxHhaWjf2XH2WHqP5ylyeJXNG46lb4/KthnXzDncSY4jwoq2nHS/sf1H/kZEuhB0RozAyY7Y7em0N/Flrlrur5iJ7I0hE9RCTod58V3O7+FiL41vozf+lX/b+sfl/wBZJjx2yW1WEeTJXHG7Pb7kqANm9n7CDvY5+AH8ZI8K5Vuy9Plf0VA7rSPQ/Nz+sfy++TXL/JiUnxbz4159Wb2+QHsPl/jLMBNzj8KuP3W7licjmWydV6hixcVK1CoNKJmiJoKCk/TIlp4LkeF1EDwTaF+0ahcps/s16/IGSWFxnhTJjLVZjMCUGGoKFgeghehRtlIXY9td9yxkSOwuW8Omw2UY1FNh31OlNaud+u2Ubgc9fmt8qjNKWYHDsWu3JpsrurL5FjAeZ3UOgBcnsNMSfjIXMVbOUeHh/MpvxVYfEfWbEI/Cdes5exGuGQ2PS2QPS01IbQfiHI6vzmT/AGNj+EKfBq8FSCtfhp4akN1AhNaBB7/fArP0m4NacCy0qRa1FAChVCgBHUgAD2Eg+feGUryvuqpK/DqxLa+lQOhuuollI9GOz399mdJycVLENdirYjDTKyhlYe4IPYifF3D6nq8F60enQU1lFNfSNaXoI1rsO3ygU7mTmd68zDx6Vx678imxhk5IPRWqhWZEAILMTo9PUPaQ3ImQTx7iCNdRks+PjtY+OnRSXU9BHT1N5hvudn3nRs/g+PfWK76a7qxrSWVo6DQ0NKwIEYvCMeog1U11EIK1KVqpFYYsEBA7L1EnXps7gVL6GG/7nrT9i3LT8Mmxv4y8zBiYNVS9NNaVKSzEIoVepjsnSj1PxmeAiIgIiICIiAiIgIiICIiAiIgYcrESxelxsSr8W4MU+1tq/wBV9eZfk3xEt08ZQRo9xIc2GmWurJMeW2O26y5pfjlD39PYj0MxWOqL12MET4n3+QHuZb+K8BIBakdSne0Px+K/CRvAuSmZhfmnxLPVV/UT5KP4+v3ekyI+nX+5qZ68tb+Qr6N67RPDODX5vYA42L7+ots+8/qj5ev3S98J4NTjIEqUKANTdrrCjSjQHoB6T6mviw0xRqsMrLmtlndpIiJMiIiICIiAiIgIiICIiAiIgIiICIiAiIgIiICIiAiIgIiICIiAiIgIiICIiAiIgIiICIiAiIgIiICIiAiIgIiICIiAiIgIiICIiAiIgIiICIiAiIgIiICIiAiIgIiICIiAiIgIiICIiAiIgIiICIiAiIgIiICIiAiIgIiICIiAiIgIiICIiAiIgIiICIiAiIgIiICIiAiIgIiIH//Z"/>
          <p:cNvSpPr>
            <a:spLocks noChangeAspect="1" noChangeArrowheads="1"/>
          </p:cNvSpPr>
          <p:nvPr/>
        </p:nvSpPr>
        <p:spPr bwMode="auto">
          <a:xfrm>
            <a:off x="152400" y="-708025"/>
            <a:ext cx="2543175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5126" name="Picture 6" descr="http://1.bp.blogspot.com/_K01Kt0XTxRg/TJFcvTZQ7DI/AAAAAAAAAA8/RmWDmfWgHrk/s1600/Dibuj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7" y="192088"/>
            <a:ext cx="3384376" cy="3852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292080" y="4083747"/>
            <a:ext cx="33843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>
                <a:solidFill>
                  <a:srgbClr val="FF0000"/>
                </a:solidFill>
              </a:rPr>
              <a:t>En cada cristiano existen dos naturalezas, y depende de la que tu alimentes cada momento, esa triunfará </a:t>
            </a:r>
            <a:r>
              <a:rPr lang="es-CO" sz="2400" dirty="0" smtClean="0">
                <a:solidFill>
                  <a:srgbClr val="FF0000"/>
                </a:solidFill>
              </a:rPr>
              <a:t>finalmente.</a:t>
            </a:r>
            <a:endParaRPr lang="es-CO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639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332656"/>
            <a:ext cx="4968552" cy="33123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Esta </a:t>
            </a:r>
            <a:r>
              <a:rPr lang="es-CO" dirty="0"/>
              <a:t>es una lección que deben aprender todos los que esperan estar en condiciones de ser aceptados como ciudadanos del cielo</a:t>
            </a:r>
            <a:r>
              <a:rPr lang="es-CO" dirty="0" smtClean="0"/>
              <a:t>.</a:t>
            </a:r>
          </a:p>
        </p:txBody>
      </p:sp>
      <p:pic>
        <p:nvPicPr>
          <p:cNvPr id="6146" name="Picture 2" descr="http://t2.gstatic.com/images?q=tbn:ANd9GcTJ5s1Wd9MKm1jCPhWTKp0S92_xAA6eakc_qjBfx2VquFX11-CFY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548680"/>
            <a:ext cx="3168377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527" y="4293096"/>
            <a:ext cx="842496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i="1" dirty="0">
                <a:solidFill>
                  <a:srgbClr val="FF0000"/>
                </a:solidFill>
              </a:rPr>
              <a:t>Los impulsos y anhelos de los apetitos y las pasiones naturales deben ser puestos en sujeción a Cristo. Esto es posible únicamente cuando la voluntad se rinde a Cristo.</a:t>
            </a:r>
          </a:p>
        </p:txBody>
      </p:sp>
    </p:spTree>
    <p:extLst>
      <p:ext uri="{BB962C8B-B14F-4D97-AF65-F5344CB8AC3E}">
        <p14:creationId xmlns:p14="http://schemas.microsoft.com/office/powerpoint/2010/main" val="1514201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4762872" cy="345638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s-CO" dirty="0" smtClean="0"/>
              <a:t>Pablo </a:t>
            </a:r>
            <a:r>
              <a:rPr lang="es-CO" dirty="0"/>
              <a:t>no tenía el propósito de permitir que cosa alguna le impidiera lograr la salvación; estaba preparado para hacer cualquier cosa que Dios dispusiera a fin de ser idóneo para el cielo.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184170" y="3933056"/>
            <a:ext cx="478031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dirty="0"/>
              <a:t>Sabía que lo acechaba el constante peligro de ser engañado debido a lo sutil que es el pecado, y estaba determinado a no dejar de hacer nada de lo que le correspondía para asegurarse el éxito en alcanzar la corona de la vida eterna. </a:t>
            </a:r>
          </a:p>
        </p:txBody>
      </p:sp>
      <p:sp>
        <p:nvSpPr>
          <p:cNvPr id="5" name="AutoShape 2" descr="data:image/jpeg;base64,/9j/4AAQSkZJRgABAQAAAQABAAD/2wCEAAkGBhQSERUUExQVFBQWFxgYFxcYGBgYGBgXFRgWFBgXFhgXHCYeFx0kHRUXHy8gIycpLCwsFR4xNTAqNSYrLCkBCQoKDgwOGg8PGiwkHyQsLCwsKiwsLCwsKSwsLCwsLCwsLCwsLCwsKSwsLCwsLCwpKSwsLCwsLCwsLCwsLCwsLP/AABEIAMIBBAMBIgACEQEDEQH/xAAbAAACAgMBAAAAAAAAAAAAAAADBAIFAAEGB//EAD8QAAEDAgQDBgQEBAYABwAAAAEAAhEDIQQSMUEFUWEGEyJxgZEyobHBFFLR8BVCcvEHM2KCkuEjQ4OissLS/8QAGgEAAgMBAQAAAAAAAAAAAAAAAwQBAgUABv/EAC8RAAICAQMCBAUDBQEAAAAAAAABAgMREiExBEETIjJRBRSBkaFhsfAjQnHh8RX/2gAMAwEAAhEDEQA/AOsCm1RCkAtjJ543lWwsDVouXZydgK0qbqsC6rqmNgwFDvi6EOTwNwocy2pvnREyJbCbKwYxIvq1F4YzL4c8ZTBMpqQpo2RT7lF8dMSdDjsxcsWwmBSsoBijxTvCBhizImO6soBqiFpMqwRYpNaiimiOZARFaDdYu5DKI5DcAixngFKDyaWipKNQwi60Qq23gHUCRxSFiKp5pfvjul5z1rCNjp+ndTUmK4l10q6mna1KUItm0Ilc8DdkNRV1Wnkl2WKtK1MDeUm5g2WjCzKM2ynDLHh/EiHAbfJdMx0iVxNJt11fC3yzqhzEuorysliymSJ0Ci5qYbUlgbyKWr1g0XKXTbe4voWFgnCgWquPFBKnS4iOcIjgy2llgyhm26awtKNHECPihYl5chop4EiFoBTyrEbGShpDxDoBhEckcTW2UYCw3Ym6pdM4d3NKvCLQeqWxzE1KWky7wx0VxQIhc9QqqywtZYN9bNiuaawPkSjU2dVAOsjYdiV1uJSymLW5ptLZR7oyn2U59FE0bq3jtGc6VkVfSsod2m61NDFjdEhfhblHQ3wCFOAgV3wnyydbJbE0gr+PngJX02fUJVXiJCTOJup4hsKuqPum6pOb5LvpoRRZseDcLKglLYR6K6uE1qwsGfKl6thGvSS7qYhWzqEiUlVw5SULdzXUdlkrXAzCmRayZFGFrubJh2rJK9ikqtMoCex1G6VYtCuzKyI2xw8GUW3V/wAMddVVKlbRO4atBRc5ErYeUvXGBKo+I4tOVcZmaqHHuJJV647ikIYAnE3WMxPVKlSY0pnCLBcTjnAgAnTY9SsSGOrEOHl9ysUaF7D0MaUdwDK2qjh2MMgE2VvKV4M2UcMhWqgbquxEEyFriNW6WpvUYGao43CQpNYoByPTcqSGU8MLRKs8G5IU2hM4d0JDqIJoeosaZburWCdwtVVdIynaCybIpRwOJ6mXGH0RCqqvxdlP4nAdJW6HGy+1Om421Nh8/NZ2uLeGVlW0WZbqlKjJUKbaxPiIHQfqiGjzUqzPBKSXcVxtYC0pZmKJ1TlfCjYJF7NkzXjGGFUVyhXGVAVW1gn8Y1IVFqULAtYyPewlXuMyjOUCxaCiuWLN+wWjiyLJkYidUs2iiNCXnXW+C8ZyQwGboFR3NN4Z9iksRSJWfl6sDCaxkrsXdDw+FTX4e90eQFpVy0rYWmtTAd3CC5He5AqOTkHkUmjXfINUhRqVUNz05FbCeAb23UdFjkDEVIRY7so3gUxtNznSATbYE7nktItB4g235E8uSxRKxxeMAfnHHbT/AD7lhRqK9wuKzNvsqJoTeHxUWSjY3KGpGsa8F1kIU0Z7JU+6VHILGG2ATUzSClTphGbSQJWYDRrySpMTNMIVJt1Z0KAKRsvxsPQqyskaDlLivEu5pF25sLStPoFpRHMD2wYjW4B+RsdUle9UdgsMpnN8FxoGIzYg5tbm4BvHkvQcLiAQMpBB0IXNv7J0XmzS08wT7xp6aJTF8BNEE06hEXE+H1kW/fVY80lLKCtOWzO5c+BKHmlcdwDtc557up4js7c+gF/NdM6tZEg23gqoBar0hX1UqldJmumYxYaOyIYlVtQJ6o+Qk3BaNUsLcWsWQPdSjU8E5N04AWn19gul1EnsiFQuRY0lB1tUw+pA1VficQqxnJvCJ8OPccb0Wq7UkzFdUUYmVd1tvJGUuCLmrR0UnvQiUxXnuAlgHUclqrkaq1BDZWhXhCctxdyGAjVQEu96bhIWlEFUJCBUbI6ph75QQm4sXkgdMlv9x9ysSuKLpty+5WKrqUnnIL5auW7f8+501PDqYwPJFYEdjoWRKeDYUEwAwsLYanAZQ6zENTUngmUNIMNhMMEhADCi0HwqWQyti8XhhmCE7htUkmcNUus22D5Hq5osalHMEEYYhM0qkqcpRSaCYWSLLCTYfvkvPeI8YfXqOb3rhTnwtMAnYBx29/qvRXi1p9FQcU7JsqSQwTINh4tALHQjU33JQMLOWWmpY2KTs5h3sf3jmEgg3aQ6AI1A0m8X9NCendxmm34pHm1w9bhI0+wrSXFlV7BeBM5TbaOXX1SeL7LVmHwVDEbAG8mzibwbHztyXKTbywabjsh6p2mpQSSYBiwJtz9YSWI7T0RBD5J2GvrOgVWeE4lznSQSPC7K42DpgWBkQdPna/P1Xw4urAQPCSMsmCAcp0MSNJtKa2SymV8fEvNHY7vD8cpPgBwzcv3ZFGIBuDZef03MJDmNcywkmdSLwWxbQ+qPhuLPpmC8lriJnUXnkFbU9OY7l3bHGUjvDUUw0nQCel/lqqnDcXpltjMCepNjprurEP8A35KYPKLy3WULYmd0q8JyolKxunaeBeTAvdBspU3rRYsbTTqSwKtvIxmUgoMKk4peW7wiy4yDqBDyclMqFV6OpY2RXRndiVQXS9RMFL1AnIMWnECWrWWEbLAS1VxTcJZYvKGOSVPLeQTfmB9SFiC/GZLZQ6byT6fZYqTU3Jtfv/sVfTze6X5OopFEFNQaptOySnE1ISCMRxTBugMRQ5I2QkuBmMk+RkUhsguwm4W21Ew1yU8SdYbQpCZtqj0ytVqV9FpohMSnGUQcYyUh6jXhO06kqopuTTa3JIzq9hmMiwBhFY9V7aq2zEXQXTku3sWTqmo6IIq7oBrXQBVIJRK6QbeAOOPhLAIEXIE+vMnr6rn+L8P71mao0GLMEnIwQRmI31uL6q/qvukMThi6S4loERlcRBB101056JxdKmsgpyPOzVex2RzzZoOSC4OGW2pAFoMfeyJXpZYkgAiQJAsf94OoO2ys+PUw1z3As8IaQXFri7NrLbF3iA05G1lz2HxN7B4nqG63sXNNksoaXhMFXZ/aadjO70y3N4gxbchxMBdjhOMtdSDwSRpG7jz5DzNrdVzFagXsgh3K9akRp+XLPO6l2ZLqdTI4w06F0AlrvC7KDrpEzFlLa5Y/GxaXF7HZMrOdqI9Z97BSDUPC5SXBv8tjc2OsX3vcpp1k7TvHYSkwQprRstl6E9yYw2geQhctSgh/VSD0PQy6aJVKiWqVEZ9VKvejwrRWcwTp1QyVNxlDypuKwKt5IvqWhLPumjTUO7hHg0gMssH+GLt2jzEn6LSHimGbVAy2hLut7D9wsQ5Zzs/wXjGeP9HVRC2oZxzUs4G4VcJlU2ibAptKEyoETvghSggsZ+4UFEbVhK9+FLvglbOnUg8L8DnfLRelm1VNtUJN9Ppew0r00ElTbUQXV2rTa7eYRo07FHZH3GQ8o1M9Uo2qpit0UupHeKvcdNdBr1YvMJeribfDKo8dXc9riQRH8uYxlHxS0C8iY80OSUOFlnKxS7l7+IkSJM9P1VLxbjTG+GxPxC51E/8AEgxqso4zLTJJ8LWzAOUiG5gA6TNo39V532kxxdipY+Q4T4C4i4uCZublHrsXpkis4aouSfAxjOIOENc0VGyJg38JktzEhzdSFGjRc6D3bYgCO8a2w3PjUBgf5i1zuYu3y0TNKpRHxYdx/wB5B/8AiVmWqFcswK9PU+WNN4Uct6FHz/FCfUCr9kLEHIGgNOseA5mgTqXSXb72iESnjMFHiw1SeffR8i0IGKqU2tNSg2qwCYc57CBcC/ueqiqU5y04/n3CdRBaB7s7xAMc90vEu+FwAlkCNpPxTaBcdV1VDHseSGmSLEGxGhuDfcLzynxducPAByZvG65LnDS8+hGltCZPT0OODNnG7QOkCIgeQTfSqTk4QWwqrIQh53gvagQgeirj2hP7CG7jx2WsqZAH1VXuWTmlYB0VQeOu5KJ467kiKkF83D3LZ7Shwqep2gfyQ3don8kRdLJ8FX1tZed0tZFQntC9QPH3q66Swo+sqZ0IpLT6K57+Nv6rX8aeiLpZsq+srRZ42iJHl9ytJCjiy8S4SdNT57eaxDdel4YWPxaqK0tP+fUbGErES10j2WqdOrvPvKmziJiCYHIbqTeKN2BH1svLU/F+sg/Ok1/gLPp6ZLZtMnSpO5lNMpO5lJ1+MbyB5T9BKNw/jJe6Ij/UQYJ5X099lp1fF67nhrH7C76SyCznIz+HPMo1PDOO5TNCuDaWz5hNhoTcr8+kiFfditPCnmpvaAN/36oj3wEnWrE8lSKnJ7kzshBYQN7iVtlJapFrjAuQJMHQHSR1UXYhozi4cC0Acs+Vo87kpnOFgTWW92WGEYVdtojKLvn+gfVUb6zWDewm4mAPITH6FI4/tM6jSGUjvMuYTEG/w+oJ2GiyursUVqZrdHRK6WiJccSxraQJAc4gafD6D2PsuI4j2tJD3NccpzRBEiSDpHkJPKFRce7Y1aohzokzA9dh576rnX4jOZaCZiYjUC9htKy82WP9BrEa5OMl9S4xPHnVZZTZ8TQDInQQHA6TAhQ4fw+pILWh0akTt5jVL4Hh1YXDM03Plv8AX5q/wzK9PTONIh3smHHSsrnuH8eVjw9kN08biG2gj0bvrG+yKztBimGMoMXvTYftfRCodoMVS0L7cwx311TuJ7d4tzQCSY50m29hKSll8x/Ixj2ZOr27q5fHh6Lv/Sgj/ifRc5xjE1MUe9bTbSAaQQAQHZTIAa43dc+nkr2v/iHVc0h4oxydSGkTEx0XH8W4yHOMtbBvAmNtDmt7rQ6GCU9TWPqJ9Q3jCZmFzOAY0hsgg2MkglwF/VdRQo2PKfS1j6SD7qr7OV2ASbAi1xBibG0/a2i6HDtaG2Ak3MaSTJW1XXotco9zB665NaWLd0tCinHN6KJpHknlL3MVyfYV7pRNJM5Sscwjmr5RHiS9xN1EqHcp0jz+SiWQpTZbWxHuVE0k64KBar6mWUxTu1rImy1QfTUqbLJ5J4JvhPn9gsRsF8J8/sFiSs9TFpLcqfx89Ualm1I9FV4et/SArOnj2NFzJ6LxFs5Psevqph3YwcWW6If46RcpSrxPl4epSx45SBuC48zp5iyHGvPKGFCPCeS0ZimzYEnpsnMPxl7DBu3rY++q5yt2qg5WBsGLxA58/RD/AIzJ8TagMSRB0O5MWBmxTFPiVS1RyTOlTWk7YcdZ0Pol6vFw4wLDmAZ/6+a5LD4hxBIDoubgggbH6IjOM5XhrQ8E6EXN5Fjy81pL4pcljCyJWfDnF57fcuuI8RDAX03PD7yNARM3tNr++ip8Z2jnKajrhwMS648JseXJabR70PNWqWu/labFxtdzpBG53+aqDUex0OyuaHE3B8DnES6w0gCyOvilk1tHdcnU9DBvzS3Lqtxp7zDajg27ocbkWPPXdVHFcc55BcXMgeEdI6X2Wn4IPJIcCCSbaX5W1VhgOEh58TgYH8xiwFgECc5TWqxrHP8AwZrpdM8V59hLDVmRz2OYbi26sMJXAIIFMwdOfnBV/S7P0g0GxDjYCo0kC8hwgR59E9w7s5h31AC5oB/NBDTycZE+aVn1MEsDsap5yyjocVcIhtPWZAO/kYj9FdjtdVa3/LpEHWxE+xgaq7p/4XUjMVW6SILflP6pGt/h80+AVASZygxmdGoAa7bXyQHZRPll05p7IDhu3uUePDMeLRB0jckjy+a1xD/EFlRmQ4SkwnRxMm3kBJ9VXcR/w+dSu54Z1zkDeBc3/wClX1Oy4dE1za4GXNnPIDXWJ6A761/oR3z+5Wyc1vjA7iOLU+68TaNNzoAbLibwcw5esbrmeJVKbnPLRTDHkgAGzZOoHxHe0bDVO4zggljmOaQW3c9jrOFnNAjxRrI21hVvF8EAWudFRhHxNDmwJIBg6XvB9V1LTls+ROyeprctuzmFDvCS1wuBPxRaIBsAf/quipYcBvP6Wt9kjhOEABj6bwDHxeGSLWImNgPdP0W1B8Ra49G/YL1HTaoLEvuef6vE28Gu78/dRdT5yil7tx/7UTD8OqVTDGlx6NK0FZjkzvCb2QqKfQ+633I/1ew/VHOEIMOkEa+A7ei21o5E/wC39VLtRKpYsaB5H2UHM6FOgDk6f6G/crI/q9WD7FcrSXS13K8+qg5ytqrJFp/4D7JX8IeR9oVlNMnw2hDOsnomn4F3JBdhj+/7IilEnSBdw/vLggRbSev3WIn4ju7RO/2+yxDlOxPYKvmMeXj6HH0nucQIk/sk+0+yNRzHaEvhq0HWLH5gj7phpN/aT16LxEtng32soaqYRpiSdPn+kqP8OpkQb8o26mdd7LYqiRIm2gn31uVmIxtOm5rnBwYTBBB3kWPTVWrpnYtngBrknhC38Jb5pzD8NDfEIF73M39YIQ2YukQ6CSYBBgwJ5+6FiMYQ0ZDNjmIzAaxBj39k4um05dstsdiYzsbSS79xjE4clsmqBMgTNsoETG1wEDA1GtDi6o0ubmHdwTmgQ1wqMJFi6YsDl3sFX4vHuktMuBNgQYAtaT0H9kSnhczG5Blj3kwZza7DoI6oXy0ZLyMaxKHll7mcSe57viJy/lM3/d7IXc1H8tIg5r++v7CsKeAk5iJPO0+vNNCnCaqq0LzMlZxwVuGw9QbNHTYeRVjgqjwTmbHKDPvKPTpJuvwwtAc05xvlBMHkbWPqgXKDeB2nXFZMZjbRBiDy6IJx0G026FOUcC4xaDcLDwsjVpaeoS1lVGBmN1zZXv4xGsj0I+a1T7T5f/Mix/mVt/BnETlsgs7P5jEADy/cIcI0exaUreRJ/Hi+PHPLxzZIY/jhBHik2J02/lB1EzfyVjxLsuxmoF94H2MrmMRwx0ugAtaIEWnWNkSVNeFgWfiWvTKJYYfjjqIJccz3B0kEEBhgQOc784jRI/xjq8GZGa9vWx8o9VU1KLml2adL/wDXyTWChxJq/CAQ2xIDjcCARHvbNN4g2VUY7gJ1pbM9H7Odo6RphrwWHaNDPLYBdHTxFA27wg/6i5o9LQV5NQq0wbZhuJ3A/wBOl/suq4Fxh1MENu07G8R809LrdCWr8CD6SL4O2bQpE/5wje5Kc/G0aLXubVzFolrfEC48uf6LncPx4ax/f1MJ9vGap0bPmW/oSpfVRmtmUVOh+kSwHa5teo4V2OY4XBAJadZ8vurSnxDCGIfN4ILSDfcEWKXbiqs3Y0T1H/4Wg0/kYDvGUfYLl1MFs/3JlU5PKQWvxSkx3gIcJ0yOkjpFj7hQxnaJhI7vDugjchvyusbT1sAfcTztqo08M6IcWzMyGkW5RPzVvnaV2/JX5ax/8J4Pjrs3/iYUZI1a4kjzRsXxgFsU6Ja78xDXfIuv5oLKJ/lk+iK6gQLkT/VHyCC/iFSecfkNHpLOEK/jzqWjMN4aJ5yAISVTGHMSGsvyBH/SsGuHJvsT91jh5f8AH9V3/s1rhF//ADJy5ZzGPEuktGnLqeS2rvFUhI8INuXU8liKvjTa2Q3D4S9K3PJqOLAOluY68gVjsWXHxHXltHRa7sJbEu5JSVSQrF6th3F8QqAHKYDognUAcjtPIKH8XmiGuYDD58TnGdtPvOyTpViQRrbzg+vRDacojXf9QiVSnFYQSNcVtjcZpVi0y0iLGIIGpMXvayfwWHqHxZyLxBBmI0mwj9VXVGlobcw7nte1hrY/MpzC4l29wLggTzP+221kzGGXpn9iZPbKLYYURFzHLT0TlHCgdFWUOJAi4JJ5c+WitsDVDx15boV/9JeX8BqUrJLPI9hMMHWV/g+x3eCczbDTT6qrwVKDoI3lOfi3NGpAGn6BY0rpN7M1FUktweJ7NuZcX9ZTfZ81GVMoEF1hDspB3OaRyNpQKGPJJFxfffr0VhT7sSHvFxPhbJBMbExMTqd1Csm2dKMdJb4vCuzCk6H1TPiJzlgBGYZyYLiLBt8szLVa4bs6C2HeH+pczwZ1erVa2lL2NMkWZ4ertj7rpKPD+6qE1Hujrtc2EWO3zVLm4vcDB7Yiaq9lQDIIPyVRx7gNRrczHDN1Og5q7x3Emg/HmH75riO0/bY0/wDKLHtA1Ii+g/tdVqrsteIovr0LMmc9xM1QCHkb2Ek87SOa5k5/FPeGCB+YDeSLHYm2kpnjHap1Y7NOsi4duTaIH6KsqY2Z8UwbE6aC4Op+nmteNKrgs4bE5WuUvK3gK5gLSHZo8JBkHNbNtYWM3MyUPDPa45YDBGgHizC3iJE7k8ktWc7NLLco0MHUyiPo1nePVxEEjW6mUk444Fds5nv9S+pYNhMgWBy63JA9bkX9VecO4LnGYPDeQmYXG4LhdckFrTPk4H9F0/BcLiRqw5R0PtKy700tpA7NDeYnQ0OzdTKSHtcPr58kenxKow5XNa4gevui08G8Mk5m8xNtJjT6rmuO8SqNgUWAH8zoPoIEe6QqlOUsJhZYiludUePC2YAc/CbKGO7R0KdMvL5IgZRr87Ly/G8WxRBa5xg8rD6JLE45z2hpgBo11cb3lx5ytKNEmvMwsLI/oevcD7TUcUP/AA3HMLuYbOA0nW46q4dUtbMDzkD31XgnD8Y+k/Mx2UkEHUAg6g3/AHC6vBdrKzYiofW4mI3VLqZr0cFvHrh6kenCq78x91F7S7Uk+a4Ol21rDVzXT0FtrRZNYjt6+PAxoteZKT8G3uF+cqOv7hUXG+1lDDyAe8eDGRp0jWTH0n0XJcT7fYkU8oLZdIzRBA6cjqNFxT8Xckkyf+kxT0TlvPgl9QpRzE6bHf4hVi8w7KNgGtj5gkrFyTC3+bNPQj7rFqqitLGAbnL3ZZvaSNZ9Alx5Ep8DYBEbQi5ATao1MztekS/Dk6C3JEGE/MQOQ1PryTzZ5QOiYo4EO5pmHT4jlMr4jEBw8ECXTy2jnaUzR4YNQ4xy1H0TY4ID8RJ8rfbyTFPAZYjbff1Q7Jad08MYrjKfCJ4bCQBvHOU2xwaRa/kp0YGq28cisiUpSlhmpGtQjlMPRxm2i1UxetgZFp26hKZZtJ+ZKxzDuoVaT25J8SUlhhhi3DmrTBYksIc8UiPy2cTPOFV0aUjWFZYVlKIeCes/ZdLSlgsoSe502C7VhpGVoYOTRlt/qgRzSvGO2Dr22tqYBUaNTDADXNOpdMAC3hhGxFXB6vbnJ0In6bJTwVq4O1tLY4TE8cqPYW5i0STJFwNgCNr6KjqUTIGUOFwTJAc4kkEybmDtC6njHFKIJ7umRfcR6XVBX4q1z2wIM3trHy0HzK1FOUFhLH6dhaKjYsN5/cSqUHZTYOjQAmBNtuQOh5DW61QqVKZGVpY4t/lgWdLdRcyAOpndMMxZlzmt99OQtvusayYJADueY7dNOXsqRunBtxAzhGCf4INwrt7NmbwTbUTHP67rouDvptcC8N+c+gVH3UauPSdU5TpTJJI680vfbKyOmTEMvOTtW9p8O0QGtFtYH0SGJ7XNbZkARfp0sqfDU6M3DnW+ax1OgX/AYHuLaE85WYqK0+Gwviya7F5g+2LCIdJO8R5awrXD4jD1wPC6d831BgqhwLMN+UzMwY+y6GlxGk0eFrR5e9oS1sYx9CYSEm/U1ghj+zGHLZLSTHl9f3ZcNxHs2wE5BETMkfv+69D/AIs4AOkADoCQqHjnFqTpJhx2i0cyf3sr9PbbF43ZFqhytjzqpw9wOgS7qD+it8biw4nLEeqSq45gBzOAPK+3ktuLk1wAjKT7CZa4H4pQ8Tj3NbAiSgV8a0nw+5H2KUqPLnTp9AmIw9xlQ1btDtNz6gixMXJgAN6nZJ1GBpg8+f0hbLhETablBcURLAbCwZUdJsICxRWlJx1VMeJOMFlixbFXDMOzk2xO4T9VixdPgJDuNv8AhQ8NssWLJu9TNnp+EMkeEea0VixAjyHnww+GH1UMTosWIc/WiYelksIbe/0Kyjr6LFi7uF/tDNH79FEu1/e6xYiC3YreLi5XMj/M91tYm5emIhV6pfUnU1KsMOPAPX6rSxJ3cB5+lf4J4FoNQSJvv6o2K+5+60sSUuRJ8CTXHNrv+iap7+axYulwCRJrjAVu15gXKxYlbRivgW4jWdpJi25VdWNlixFrF7PUV+P/AFXLuWLFpU8Mc6XhkCsWliMMmytLFitI4kFixYjR4IP/2Q=="/>
          <p:cNvSpPr>
            <a:spLocks noChangeAspect="1" noChangeArrowheads="1"/>
          </p:cNvSpPr>
          <p:nvPr/>
        </p:nvSpPr>
        <p:spPr bwMode="auto">
          <a:xfrm>
            <a:off x="0" y="-884238"/>
            <a:ext cx="2476500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6" name="AutoShape 4" descr="data:image/jpeg;base64,/9j/4AAQSkZJRgABAQAAAQABAAD/2wCEAAkGBhQSERUUExQVFBQWFxgYFxcYGBgYGBgXFRgWFBgXFhgXHCYeFx0kHRUXHy8gIycpLCwsFR4xNTAqNSYrLCkBCQoKDgwOGg8PGiwkHyQsLCwsKiwsLCwsKSwsLCwsLCwsLCwsLCwsKSwsLCwsLCwpKSwsLCwsLCwsLCwsLCwsLP/AABEIAMIBBAMBIgACEQEDEQH/xAAbAAACAgMBAAAAAAAAAAAAAAADBAIFAAEGB//EAD8QAAEDAgQDBgQEBAYABwAAAAEAAhEDIQQSMUEFUWEGEyJxgZEyobHBFFLR8BVCcvEHM2KCkuEjQ4OissLS/8QAGgEAAgMBAQAAAAAAAAAAAAAAAwQBAgUABv/EAC8RAAICAQMCBAUDBQEAAAAAAAABAgMREiExBEETIjJRBRSBkaFhsfAjQnHh8RX/2gAMAwEAAhEDEQA/AOsCm1RCkAtjJ543lWwsDVouXZydgK0qbqsC6rqmNgwFDvi6EOTwNwocy2pvnREyJbCbKwYxIvq1F4YzL4c8ZTBMpqQpo2RT7lF8dMSdDjsxcsWwmBSsoBijxTvCBhizImO6soBqiFpMqwRYpNaiimiOZARFaDdYu5DKI5DcAixngFKDyaWipKNQwi60Qq23gHUCRxSFiKp5pfvjul5z1rCNjp+ndTUmK4l10q6mna1KUItm0Ilc8DdkNRV1Wnkl2WKtK1MDeUm5g2WjCzKM2ynDLHh/EiHAbfJdMx0iVxNJt11fC3yzqhzEuorysliymSJ0Ci5qYbUlgbyKWr1g0XKXTbe4voWFgnCgWquPFBKnS4iOcIjgy2llgyhm26awtKNHECPihYl5chop4EiFoBTyrEbGShpDxDoBhEckcTW2UYCw3Ym6pdM4d3NKvCLQeqWxzE1KWky7wx0VxQIhc9QqqywtZYN9bNiuaawPkSjU2dVAOsjYdiV1uJSymLW5ptLZR7oyn2U59FE0bq3jtGc6VkVfSsod2m61NDFjdEhfhblHQ3wCFOAgV3wnyydbJbE0gr+PngJX02fUJVXiJCTOJup4hsKuqPum6pOb5LvpoRRZseDcLKglLYR6K6uE1qwsGfKl6thGvSS7qYhWzqEiUlVw5SULdzXUdlkrXAzCmRayZFGFrubJh2rJK9ikqtMoCex1G6VYtCuzKyI2xw8GUW3V/wAMddVVKlbRO4atBRc5ErYeUvXGBKo+I4tOVcZmaqHHuJJV647ikIYAnE3WMxPVKlSY0pnCLBcTjnAgAnTY9SsSGOrEOHl9ysUaF7D0MaUdwDK2qjh2MMgE2VvKV4M2UcMhWqgbquxEEyFriNW6WpvUYGao43CQpNYoByPTcqSGU8MLRKs8G5IU2hM4d0JDqIJoeosaZburWCdwtVVdIynaCybIpRwOJ6mXGH0RCqqvxdlP4nAdJW6HGy+1Om421Nh8/NZ2uLeGVlW0WZbqlKjJUKbaxPiIHQfqiGjzUqzPBKSXcVxtYC0pZmKJ1TlfCjYJF7NkzXjGGFUVyhXGVAVW1gn8Y1IVFqULAtYyPewlXuMyjOUCxaCiuWLN+wWjiyLJkYidUs2iiNCXnXW+C8ZyQwGboFR3NN4Z9iksRSJWfl6sDCaxkrsXdDw+FTX4e90eQFpVy0rYWmtTAd3CC5He5AqOTkHkUmjXfINUhRqVUNz05FbCeAb23UdFjkDEVIRY7so3gUxtNznSATbYE7nktItB4g235E8uSxRKxxeMAfnHHbT/AD7lhRqK9wuKzNvsqJoTeHxUWSjY3KGpGsa8F1kIU0Z7JU+6VHILGG2ATUzSClTphGbSQJWYDRrySpMTNMIVJt1Z0KAKRsvxsPQqyskaDlLivEu5pF25sLStPoFpRHMD2wYjW4B+RsdUle9UdgsMpnN8FxoGIzYg5tbm4BvHkvQcLiAQMpBB0IXNv7J0XmzS08wT7xp6aJTF8BNEE06hEXE+H1kW/fVY80lLKCtOWzO5c+BKHmlcdwDtc557up4js7c+gF/NdM6tZEg23gqoBar0hX1UqldJmumYxYaOyIYlVtQJ6o+Qk3BaNUsLcWsWQPdSjU8E5N04AWn19gul1EnsiFQuRY0lB1tUw+pA1VficQqxnJvCJ8OPccb0Wq7UkzFdUUYmVd1tvJGUuCLmrR0UnvQiUxXnuAlgHUclqrkaq1BDZWhXhCctxdyGAjVQEu96bhIWlEFUJCBUbI6ph75QQm4sXkgdMlv9x9ysSuKLpty+5WKrqUnnIL5auW7f8+501PDqYwPJFYEdjoWRKeDYUEwAwsLYanAZQ6zENTUngmUNIMNhMMEhADCi0HwqWQyti8XhhmCE7htUkmcNUus22D5Hq5osalHMEEYYhM0qkqcpRSaCYWSLLCTYfvkvPeI8YfXqOb3rhTnwtMAnYBx29/qvRXi1p9FQcU7JsqSQwTINh4tALHQjU33JQMLOWWmpY2KTs5h3sf3jmEgg3aQ6AI1A0m8X9NCendxmm34pHm1w9bhI0+wrSXFlV7BeBM5TbaOXX1SeL7LVmHwVDEbAG8mzibwbHztyXKTbywabjsh6p2mpQSSYBiwJtz9YSWI7T0RBD5J2GvrOgVWeE4lznSQSPC7K42DpgWBkQdPna/P1Xw4urAQPCSMsmCAcp0MSNJtKa2SymV8fEvNHY7vD8cpPgBwzcv3ZFGIBuDZef03MJDmNcywkmdSLwWxbQ+qPhuLPpmC8lriJnUXnkFbU9OY7l3bHGUjvDUUw0nQCel/lqqnDcXpltjMCepNjprurEP8A35KYPKLy3WULYmd0q8JyolKxunaeBeTAvdBspU3rRYsbTTqSwKtvIxmUgoMKk4peW7wiy4yDqBDyclMqFV6OpY2RXRndiVQXS9RMFL1AnIMWnECWrWWEbLAS1VxTcJZYvKGOSVPLeQTfmB9SFiC/GZLZQ6byT6fZYqTU3Jtfv/sVfTze6X5OopFEFNQaptOySnE1ISCMRxTBugMRQ5I2QkuBmMk+RkUhsguwm4W21Ew1yU8SdYbQpCZtqj0ytVqV9FpohMSnGUQcYyUh6jXhO06kqopuTTa3JIzq9hmMiwBhFY9V7aq2zEXQXTku3sWTqmo6IIq7oBrXQBVIJRK6QbeAOOPhLAIEXIE+vMnr6rn+L8P71mao0GLMEnIwQRmI31uL6q/qvukMThi6S4loERlcRBB101056JxdKmsgpyPOzVex2RzzZoOSC4OGW2pAFoMfeyJXpZYkgAiQJAsf94OoO2ys+PUw1z3As8IaQXFri7NrLbF3iA05G1lz2HxN7B4nqG63sXNNksoaXhMFXZ/aadjO70y3N4gxbchxMBdjhOMtdSDwSRpG7jz5DzNrdVzFagXsgh3K9akRp+XLPO6l2ZLqdTI4w06F0AlrvC7KDrpEzFlLa5Y/GxaXF7HZMrOdqI9Z97BSDUPC5SXBv8tjc2OsX3vcpp1k7TvHYSkwQprRstl6E9yYw2geQhctSgh/VSD0PQy6aJVKiWqVEZ9VKvejwrRWcwTp1QyVNxlDypuKwKt5IvqWhLPumjTUO7hHg0gMssH+GLt2jzEn6LSHimGbVAy2hLut7D9wsQ5Zzs/wXjGeP9HVRC2oZxzUs4G4VcJlU2ibAptKEyoETvghSggsZ+4UFEbVhK9+FLvglbOnUg8L8DnfLRelm1VNtUJN9Ppew0r00ElTbUQXV2rTa7eYRo07FHZH3GQ8o1M9Uo2qpit0UupHeKvcdNdBr1YvMJeribfDKo8dXc9riQRH8uYxlHxS0C8iY80OSUOFlnKxS7l7+IkSJM9P1VLxbjTG+GxPxC51E/8AEgxqso4zLTJJ8LWzAOUiG5gA6TNo39V532kxxdipY+Q4T4C4i4uCZublHrsXpkis4aouSfAxjOIOENc0VGyJg38JktzEhzdSFGjRc6D3bYgCO8a2w3PjUBgf5i1zuYu3y0TNKpRHxYdx/wB5B/8AiVmWqFcswK9PU+WNN4Uct6FHz/FCfUCr9kLEHIGgNOseA5mgTqXSXb72iESnjMFHiw1SeffR8i0IGKqU2tNSg2qwCYc57CBcC/ueqiqU5y04/n3CdRBaB7s7xAMc90vEu+FwAlkCNpPxTaBcdV1VDHseSGmSLEGxGhuDfcLzynxducPAByZvG65LnDS8+hGltCZPT0OODNnG7QOkCIgeQTfSqTk4QWwqrIQh53gvagQgeirj2hP7CG7jx2WsqZAH1VXuWTmlYB0VQeOu5KJ467kiKkF83D3LZ7Shwqep2gfyQ3don8kRdLJ8FX1tZed0tZFQntC9QPH3q66Swo+sqZ0IpLT6K57+Nv6rX8aeiLpZsq+srRZ42iJHl9ytJCjiy8S4SdNT57eaxDdel4YWPxaqK0tP+fUbGErES10j2WqdOrvPvKmziJiCYHIbqTeKN2BH1svLU/F+sg/Ok1/gLPp6ZLZtMnSpO5lNMpO5lJ1+MbyB5T9BKNw/jJe6Ij/UQYJ5X099lp1fF67nhrH7C76SyCznIz+HPMo1PDOO5TNCuDaWz5hNhoTcr8+kiFfditPCnmpvaAN/36oj3wEnWrE8lSKnJ7kzshBYQN7iVtlJapFrjAuQJMHQHSR1UXYhozi4cC0Acs+Vo87kpnOFgTWW92WGEYVdtojKLvn+gfVUb6zWDewm4mAPITH6FI4/tM6jSGUjvMuYTEG/w+oJ2GiyursUVqZrdHRK6WiJccSxraQJAc4gafD6D2PsuI4j2tJD3NccpzRBEiSDpHkJPKFRce7Y1aohzokzA9dh576rnX4jOZaCZiYjUC9htKy82WP9BrEa5OMl9S4xPHnVZZTZ8TQDInQQHA6TAhQ4fw+pILWh0akTt5jVL4Hh1YXDM03Plv8AX5q/wzK9PTONIh3smHHSsrnuH8eVjw9kN08biG2gj0bvrG+yKztBimGMoMXvTYftfRCodoMVS0L7cwx311TuJ7d4tzQCSY50m29hKSll8x/Ixj2ZOr27q5fHh6Lv/Sgj/ifRc5xjE1MUe9bTbSAaQQAQHZTIAa43dc+nkr2v/iHVc0h4oxydSGkTEx0XH8W4yHOMtbBvAmNtDmt7rQ6GCU9TWPqJ9Q3jCZmFzOAY0hsgg2MkglwF/VdRQo2PKfS1j6SD7qr7OV2ASbAi1xBibG0/a2i6HDtaG2Ak3MaSTJW1XXotco9zB665NaWLd0tCinHN6KJpHknlL3MVyfYV7pRNJM5Sscwjmr5RHiS9xN1EqHcp0jz+SiWQpTZbWxHuVE0k64KBar6mWUxTu1rImy1QfTUqbLJ5J4JvhPn9gsRsF8J8/sFiSs9TFpLcqfx89Ualm1I9FV4et/SArOnj2NFzJ6LxFs5Psevqph3YwcWW6If46RcpSrxPl4epSx45SBuC48zp5iyHGvPKGFCPCeS0ZimzYEnpsnMPxl7DBu3rY++q5yt2qg5WBsGLxA58/RD/AIzJ8TagMSRB0O5MWBmxTFPiVS1RyTOlTWk7YcdZ0Pol6vFw4wLDmAZ/6+a5LD4hxBIDoubgggbH6IjOM5XhrQ8E6EXN5Fjy81pL4pcljCyJWfDnF57fcuuI8RDAX03PD7yNARM3tNr++ip8Z2jnKajrhwMS648JseXJabR70PNWqWu/labFxtdzpBG53+aqDUex0OyuaHE3B8DnES6w0gCyOvilk1tHdcnU9DBvzS3Lqtxp7zDajg27ocbkWPPXdVHFcc55BcXMgeEdI6X2Wn4IPJIcCCSbaX5W1VhgOEh58TgYH8xiwFgECc5TWqxrHP8AwZrpdM8V59hLDVmRz2OYbi26sMJXAIIFMwdOfnBV/S7P0g0GxDjYCo0kC8hwgR59E9w7s5h31AC5oB/NBDTycZE+aVn1MEsDsap5yyjocVcIhtPWZAO/kYj9FdjtdVa3/LpEHWxE+xgaq7p/4XUjMVW6SILflP6pGt/h80+AVASZygxmdGoAa7bXyQHZRPll05p7IDhu3uUePDMeLRB0jckjy+a1xD/EFlRmQ4SkwnRxMm3kBJ9VXcR/w+dSu54Z1zkDeBc3/wClX1Oy4dE1za4GXNnPIDXWJ6A761/oR3z+5Wyc1vjA7iOLU+68TaNNzoAbLibwcw5esbrmeJVKbnPLRTDHkgAGzZOoHxHe0bDVO4zggljmOaQW3c9jrOFnNAjxRrI21hVvF8EAWudFRhHxNDmwJIBg6XvB9V1LTls+ROyeprctuzmFDvCS1wuBPxRaIBsAf/quipYcBvP6Wt9kjhOEABj6bwDHxeGSLWImNgPdP0W1B8Ra49G/YL1HTaoLEvuef6vE28Gu78/dRdT5yil7tx/7UTD8OqVTDGlx6NK0FZjkzvCb2QqKfQ+633I/1ew/VHOEIMOkEa+A7ei21o5E/wC39VLtRKpYsaB5H2UHM6FOgDk6f6G/crI/q9WD7FcrSXS13K8+qg5ytqrJFp/4D7JX8IeR9oVlNMnw2hDOsnomn4F3JBdhj+/7IilEnSBdw/vLggRbSev3WIn4ju7RO/2+yxDlOxPYKvmMeXj6HH0nucQIk/sk+0+yNRzHaEvhq0HWLH5gj7phpN/aT16LxEtng32soaqYRpiSdPn+kqP8OpkQb8o26mdd7LYqiRIm2gn31uVmIxtOm5rnBwYTBBB3kWPTVWrpnYtngBrknhC38Jb5pzD8NDfEIF73M39YIQ2YukQ6CSYBBgwJ5+6FiMYQ0ZDNjmIzAaxBj39k4um05dstsdiYzsbSS79xjE4clsmqBMgTNsoETG1wEDA1GtDi6o0ubmHdwTmgQ1wqMJFi6YsDl3sFX4vHuktMuBNgQYAtaT0H9kSnhczG5Blj3kwZza7DoI6oXy0ZLyMaxKHll7mcSe57viJy/lM3/d7IXc1H8tIg5r++v7CsKeAk5iJPO0+vNNCnCaqq0LzMlZxwVuGw9QbNHTYeRVjgqjwTmbHKDPvKPTpJuvwwtAc05xvlBMHkbWPqgXKDeB2nXFZMZjbRBiDy6IJx0G026FOUcC4xaDcLDwsjVpaeoS1lVGBmN1zZXv4xGsj0I+a1T7T5f/Mix/mVt/BnETlsgs7P5jEADy/cIcI0exaUreRJ/Hi+PHPLxzZIY/jhBHik2J02/lB1EzfyVjxLsuxmoF94H2MrmMRwx0ugAtaIEWnWNkSVNeFgWfiWvTKJYYfjjqIJccz3B0kEEBhgQOc784jRI/xjq8GZGa9vWx8o9VU1KLml2adL/wDXyTWChxJq/CAQ2xIDjcCARHvbNN4g2VUY7gJ1pbM9H7Odo6RphrwWHaNDPLYBdHTxFA27wg/6i5o9LQV5NQq0wbZhuJ3A/wBOl/suq4Fxh1MENu07G8R809LrdCWr8CD6SL4O2bQpE/5wje5Kc/G0aLXubVzFolrfEC48uf6LncPx4ax/f1MJ9vGap0bPmW/oSpfVRmtmUVOh+kSwHa5teo4V2OY4XBAJadZ8vurSnxDCGIfN4ILSDfcEWKXbiqs3Y0T1H/4Wg0/kYDvGUfYLl1MFs/3JlU5PKQWvxSkx3gIcJ0yOkjpFj7hQxnaJhI7vDugjchvyusbT1sAfcTztqo08M6IcWzMyGkW5RPzVvnaV2/JX5ax/8J4Pjrs3/iYUZI1a4kjzRsXxgFsU6Ja78xDXfIuv5oLKJ/lk+iK6gQLkT/VHyCC/iFSecfkNHpLOEK/jzqWjMN4aJ5yAISVTGHMSGsvyBH/SsGuHJvsT91jh5f8AH9V3/s1rhF//ADJy5ZzGPEuktGnLqeS2rvFUhI8INuXU8liKvjTa2Q3D4S9K3PJqOLAOluY68gVjsWXHxHXltHRa7sJbEu5JSVSQrF6th3F8QqAHKYDognUAcjtPIKH8XmiGuYDD58TnGdtPvOyTpViQRrbzg+vRDacojXf9QiVSnFYQSNcVtjcZpVi0y0iLGIIGpMXvayfwWHqHxZyLxBBmI0mwj9VXVGlobcw7nte1hrY/MpzC4l29wLggTzP+221kzGGXpn9iZPbKLYYURFzHLT0TlHCgdFWUOJAi4JJ5c+WitsDVDx15boV/9JeX8BqUrJLPI9hMMHWV/g+x3eCczbDTT6qrwVKDoI3lOfi3NGpAGn6BY0rpN7M1FUktweJ7NuZcX9ZTfZ81GVMoEF1hDspB3OaRyNpQKGPJJFxfffr0VhT7sSHvFxPhbJBMbExMTqd1Csm2dKMdJb4vCuzCk6H1TPiJzlgBGYZyYLiLBt8szLVa4bs6C2HeH+pczwZ1erVa2lL2NMkWZ4ertj7rpKPD+6qE1Hujrtc2EWO3zVLm4vcDB7Yiaq9lQDIIPyVRx7gNRrczHDN1Og5q7x3Emg/HmH75riO0/bY0/wDKLHtA1Ii+g/tdVqrsteIovr0LMmc9xM1QCHkb2Ek87SOa5k5/FPeGCB+YDeSLHYm2kpnjHap1Y7NOsi4duTaIH6KsqY2Z8UwbE6aC4Op+nmteNKrgs4bE5WuUvK3gK5gLSHZo8JBkHNbNtYWM3MyUPDPa45YDBGgHizC3iJE7k8ktWc7NLLco0MHUyiPo1nePVxEEjW6mUk444Fds5nv9S+pYNhMgWBy63JA9bkX9VecO4LnGYPDeQmYXG4LhdckFrTPk4H9F0/BcLiRqw5R0PtKy700tpA7NDeYnQ0OzdTKSHtcPr58kenxKow5XNa4gevui08G8Mk5m8xNtJjT6rmuO8SqNgUWAH8zoPoIEe6QqlOUsJhZYiludUePC2YAc/CbKGO7R0KdMvL5IgZRr87Ly/G8WxRBa5xg8rD6JLE45z2hpgBo11cb3lx5ytKNEmvMwsLI/oevcD7TUcUP/AA3HMLuYbOA0nW46q4dUtbMDzkD31XgnD8Y+k/Mx2UkEHUAg6g3/AHC6vBdrKzYiofW4mI3VLqZr0cFvHrh6kenCq78x91F7S7Uk+a4Ol21rDVzXT0FtrRZNYjt6+PAxoteZKT8G3uF+cqOv7hUXG+1lDDyAe8eDGRp0jWTH0n0XJcT7fYkU8oLZdIzRBA6cjqNFxT8Xckkyf+kxT0TlvPgl9QpRzE6bHf4hVi8w7KNgGtj5gkrFyTC3+bNPQj7rFqqitLGAbnL3ZZvaSNZ9Alx5Ep8DYBEbQi5ATao1MztekS/Dk6C3JEGE/MQOQ1PryTzZ5QOiYo4EO5pmHT4jlMr4jEBw8ECXTy2jnaUzR4YNQ4xy1H0TY4ID8RJ8rfbyTFPAZYjbff1Q7Jad08MYrjKfCJ4bCQBvHOU2xwaRa/kp0YGq28cisiUpSlhmpGtQjlMPRxm2i1UxetgZFp26hKZZtJ+ZKxzDuoVaT25J8SUlhhhi3DmrTBYksIc8UiPy2cTPOFV0aUjWFZYVlKIeCes/ZdLSlgsoSe502C7VhpGVoYOTRlt/qgRzSvGO2Dr22tqYBUaNTDADXNOpdMAC3hhGxFXB6vbnJ0In6bJTwVq4O1tLY4TE8cqPYW5i0STJFwNgCNr6KjqUTIGUOFwTJAc4kkEybmDtC6njHFKIJ7umRfcR6XVBX4q1z2wIM3trHy0HzK1FOUFhLH6dhaKjYsN5/cSqUHZTYOjQAmBNtuQOh5DW61QqVKZGVpY4t/lgWdLdRcyAOpndMMxZlzmt99OQtvusayYJADueY7dNOXsqRunBtxAzhGCf4INwrt7NmbwTbUTHP67rouDvptcC8N+c+gVH3UauPSdU5TpTJJI680vfbKyOmTEMvOTtW9p8O0QGtFtYH0SGJ7XNbZkARfp0sqfDU6M3DnW+ax1OgX/AYHuLaE85WYqK0+Gwviya7F5g+2LCIdJO8R5awrXD4jD1wPC6d831BgqhwLMN+UzMwY+y6GlxGk0eFrR5e9oS1sYx9CYSEm/U1ghj+zGHLZLSTHl9f3ZcNxHs2wE5BETMkfv+69D/AIs4AOkADoCQqHjnFqTpJhx2i0cyf3sr9PbbF43ZFqhytjzqpw9wOgS7qD+it8biw4nLEeqSq45gBzOAPK+3ktuLk1wAjKT7CZa4H4pQ8Tj3NbAiSgV8a0nw+5H2KUqPLnTp9AmIw9xlQ1btDtNz6gixMXJgAN6nZJ1GBpg8+f0hbLhETablBcURLAbCwZUdJsICxRWlJx1VMeJOMFlixbFXDMOzk2xO4T9VixdPgJDuNv8AhQ8NssWLJu9TNnp+EMkeEea0VixAjyHnww+GH1UMTosWIc/WiYelksIbe/0Kyjr6LFi7uF/tDNH79FEu1/e6xYiC3YreLi5XMj/M91tYm5emIhV6pfUnU1KsMOPAPX6rSxJ3cB5+lf4J4FoNQSJvv6o2K+5+60sSUuRJ8CTXHNrv+iap7+axYulwCRJrjAVu15gXKxYlbRivgW4jWdpJi25VdWNlixFrF7PUV+P/AFXLuWLFpU8Mc6XhkCsWliMMmytLFitI4kFixYjR4IP/2Q=="/>
          <p:cNvSpPr>
            <a:spLocks noChangeAspect="1" noChangeArrowheads="1"/>
          </p:cNvSpPr>
          <p:nvPr/>
        </p:nvSpPr>
        <p:spPr bwMode="auto">
          <a:xfrm>
            <a:off x="152400" y="-731838"/>
            <a:ext cx="2476500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7174" name="Picture 6" descr="http://www.ecbloguer.com/lalitografia/wp-content/uploads/2009/05/para-subir-al-cielo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98983"/>
            <a:ext cx="3816423" cy="349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http://t2.gstatic.com/images?q=tbn:ANd9GcRlwPN-EOpCXasxGudymH4xkq765qWXqiMTWLbWuiX4oBkbGhV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933056"/>
            <a:ext cx="2314575" cy="1971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971600" y="6087492"/>
            <a:ext cx="24482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>
                <a:solidFill>
                  <a:srgbClr val="FF0000"/>
                </a:solidFill>
              </a:rPr>
              <a:t>Lea 1Ped.5:8. </a:t>
            </a:r>
          </a:p>
        </p:txBody>
      </p:sp>
    </p:spTree>
    <p:extLst>
      <p:ext uri="{BB962C8B-B14F-4D97-AF65-F5344CB8AC3E}">
        <p14:creationId xmlns:p14="http://schemas.microsoft.com/office/powerpoint/2010/main" val="3879610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1143000"/>
          </a:xfrm>
        </p:spPr>
        <p:txBody>
          <a:bodyPr>
            <a:normAutofit fontScale="90000"/>
          </a:bodyPr>
          <a:lstStyle/>
          <a:p>
            <a:r>
              <a:rPr lang="es-CO" b="1" i="1" dirty="0" smtClean="0">
                <a:latin typeface="Agency FB" pitchFamily="34" charset="0"/>
              </a:rPr>
              <a:t>¿Cuál era una de las preocupaciones de Pablo?</a:t>
            </a:r>
            <a:endParaRPr lang="es-CO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4906888" cy="492514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«</a:t>
            </a:r>
            <a:r>
              <a:rPr lang="es-CO" b="1" i="1" dirty="0" smtClean="0"/>
              <a:t>no </a:t>
            </a:r>
            <a:r>
              <a:rPr lang="es-CO" b="1" i="1" dirty="0"/>
              <a:t>sea que habiendo sido heraldo para otros, yo mismo venga a ser </a:t>
            </a:r>
            <a:r>
              <a:rPr lang="es-CO" b="1" i="1" dirty="0" smtClean="0"/>
              <a:t>eliminado</a:t>
            </a:r>
            <a:r>
              <a:rPr lang="es-CO" dirty="0" smtClean="0"/>
              <a:t>»  </a:t>
            </a:r>
          </a:p>
          <a:p>
            <a:pPr marL="0" indent="0" algn="ctr">
              <a:buNone/>
            </a:pPr>
            <a:r>
              <a:rPr lang="es-CO" dirty="0" smtClean="0"/>
              <a:t>Eliminado</a:t>
            </a:r>
            <a:r>
              <a:rPr lang="es-CO" dirty="0"/>
              <a:t>. Gr. adókimos, </a:t>
            </a:r>
            <a:r>
              <a:rPr lang="es-CO" dirty="0" smtClean="0"/>
              <a:t>quiere decir: “que </a:t>
            </a:r>
            <a:r>
              <a:rPr lang="es-CO" dirty="0"/>
              <a:t>no soporta la prueba”, “rechazado después de la prueba”, “desaprobado</a:t>
            </a:r>
            <a:r>
              <a:rPr lang="es-CO" dirty="0" smtClean="0"/>
              <a:t>”.</a:t>
            </a:r>
            <a:endParaRPr lang="es-CO" dirty="0"/>
          </a:p>
          <a:p>
            <a:endParaRPr lang="es-CO" dirty="0"/>
          </a:p>
        </p:txBody>
      </p:sp>
      <p:pic>
        <p:nvPicPr>
          <p:cNvPr id="1026" name="Picture 2" descr="http://prosigoalameta.files.wordpress.com/2012/01/jesc3bas-juez-02.jpg?w=6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5" y="1514195"/>
            <a:ext cx="3439651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076056" y="4322507"/>
            <a:ext cx="406794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 smtClean="0">
                <a:solidFill>
                  <a:srgbClr val="FF0000"/>
                </a:solidFill>
              </a:rPr>
              <a:t>El </a:t>
            </a:r>
            <a:r>
              <a:rPr lang="es-CO" sz="2400" b="1" dirty="0">
                <a:solidFill>
                  <a:srgbClr val="FF0000"/>
                </a:solidFill>
              </a:rPr>
              <a:t>peligro que afronta todo cristiano consiste en perder la salvación </a:t>
            </a:r>
            <a:r>
              <a:rPr lang="es-CO" sz="2400" b="1" dirty="0" smtClean="0">
                <a:solidFill>
                  <a:srgbClr val="FF0000"/>
                </a:solidFill>
              </a:rPr>
              <a:t>después </a:t>
            </a:r>
            <a:r>
              <a:rPr lang="es-CO" sz="2400" b="1" dirty="0">
                <a:solidFill>
                  <a:srgbClr val="FF0000"/>
                </a:solidFill>
              </a:rPr>
              <a:t>de haber sido fiel a Dios en cumplir sus Mandamientos y después serle </a:t>
            </a:r>
            <a:r>
              <a:rPr lang="es-CO" sz="2400" b="1" dirty="0" smtClean="0">
                <a:solidFill>
                  <a:srgbClr val="FF0000"/>
                </a:solidFill>
              </a:rPr>
              <a:t>infiel</a:t>
            </a:r>
            <a:r>
              <a:rPr lang="es-CO" sz="2400" b="1" dirty="0" smtClean="0">
                <a:solidFill>
                  <a:srgbClr val="002060"/>
                </a:solidFill>
              </a:rPr>
              <a:t> (Lea Apoc.22:14). </a:t>
            </a:r>
            <a:endParaRPr lang="es-CO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6166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12968" cy="1143000"/>
          </a:xfrm>
        </p:spPr>
        <p:txBody>
          <a:bodyPr>
            <a:normAutofit fontScale="90000"/>
          </a:bodyPr>
          <a:lstStyle/>
          <a:p>
            <a:r>
              <a:rPr lang="es-CO" b="1" i="1" dirty="0" smtClean="0">
                <a:latin typeface="Agency FB" pitchFamily="34" charset="0"/>
              </a:rPr>
              <a:t>¿Qué pedido le hacia Pablo a los que aceptaban el evangelio?</a:t>
            </a:r>
            <a:endParaRPr lang="es-CO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4834880" cy="4525963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Efesios 4:22,23</a:t>
            </a:r>
            <a:r>
              <a:rPr lang="es-CO" dirty="0" smtClean="0"/>
              <a:t>.</a:t>
            </a:r>
            <a:r>
              <a:rPr lang="es-CO" dirty="0"/>
              <a:t> En cuanto a la pasada manera de vivir, despojaos del viejo hombre, que está viciado conforme a los deseos engañosos, </a:t>
            </a:r>
            <a:r>
              <a:rPr lang="es-CO" b="1" baseline="30000" dirty="0" smtClean="0"/>
              <a:t> </a:t>
            </a:r>
            <a:r>
              <a:rPr lang="es-CO" dirty="0"/>
              <a:t>y renovaos en el espíritu de vuestra mente, </a:t>
            </a:r>
            <a:r>
              <a:rPr lang="es-CO" b="1" baseline="30000" dirty="0" smtClean="0"/>
              <a:t>24 </a:t>
            </a:r>
            <a:r>
              <a:rPr lang="es-CO" dirty="0"/>
              <a:t>y vestíos del nuevo hombre, creado según Dios en la justicia y santidad de la verdad. </a:t>
            </a:r>
            <a:r>
              <a:rPr lang="es-CO" dirty="0" smtClean="0"/>
              <a:t> </a:t>
            </a:r>
            <a:endParaRPr lang="es-CO" dirty="0"/>
          </a:p>
        </p:txBody>
      </p:sp>
      <p:pic>
        <p:nvPicPr>
          <p:cNvPr id="2050" name="Picture 2" descr="http://t0.gstatic.com/images?q=tbn:ANd9GcRkwnAu4P8rME-gX0dNEa8zNvotfs8pjRuVdZxvKxE13dZ6N5IJ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916832"/>
            <a:ext cx="3707904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8546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97970"/>
            <a:ext cx="4042792" cy="6127374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Para ser un cristiano de verdad debemos </a:t>
            </a:r>
            <a:r>
              <a:rPr lang="es-CO" dirty="0"/>
              <a:t>despojarnos de una vez y para siempre de la antigua naturaleza pecaminosa, y no debemos nunca volverla a recibir, sino revestimos de la nueva naturaleza en Cristo. </a:t>
            </a:r>
            <a:endParaRPr lang="es-CO" dirty="0" smtClean="0"/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El </a:t>
            </a:r>
            <a:r>
              <a:rPr lang="es-CO" dirty="0"/>
              <a:t>manto de justicia debe reemplazar a los trapos de inmundicia de la justicia propia. </a:t>
            </a:r>
          </a:p>
          <a:p>
            <a:endParaRPr lang="es-CO" dirty="0"/>
          </a:p>
        </p:txBody>
      </p:sp>
      <p:pic>
        <p:nvPicPr>
          <p:cNvPr id="3074" name="Picture 2" descr="http://bibliasordomex.com/pandevida_imagenes/2012/julio/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635" y="397970"/>
            <a:ext cx="4104456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t1.gstatic.com/images?q=tbn:ANd9GcQTPbiB9uk2RDNQMVrrqp5Y7oZqGC5etnV06NmZ0oQYEuLwj50QF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635" y="3933056"/>
            <a:ext cx="3960440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5193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4402832" cy="6048672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b="1" dirty="0" smtClean="0"/>
              <a:t>¿Qué significa «Viejo hombre»? </a:t>
            </a:r>
            <a:endParaRPr lang="es-CO" b="1" dirty="0"/>
          </a:p>
          <a:p>
            <a:pPr marL="0" indent="0" algn="ctr">
              <a:buNone/>
            </a:pPr>
            <a:r>
              <a:rPr lang="es-CO" dirty="0" smtClean="0"/>
              <a:t>Esta </a:t>
            </a:r>
            <a:r>
              <a:rPr lang="es-CO" dirty="0"/>
              <a:t>expresión significa más que los viejos actos o hábitos; incluye la mente y naturaleza humana en donde se origina todo acto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r>
              <a:rPr lang="es-CO" dirty="0" smtClean="0"/>
              <a:t> </a:t>
            </a:r>
          </a:p>
          <a:p>
            <a:pPr marL="0" indent="0" algn="ctr">
              <a:buNone/>
            </a:pPr>
            <a:r>
              <a:rPr lang="es-CO" b="1" i="1" dirty="0" smtClean="0">
                <a:solidFill>
                  <a:srgbClr val="FF0000"/>
                </a:solidFill>
              </a:rPr>
              <a:t>El </a:t>
            </a:r>
            <a:r>
              <a:rPr lang="es-CO" b="1" i="1" dirty="0">
                <a:solidFill>
                  <a:srgbClr val="FF0000"/>
                </a:solidFill>
              </a:rPr>
              <a:t>hombre viejo ha </a:t>
            </a:r>
            <a:r>
              <a:rPr lang="es-CO" b="1" i="1" dirty="0" smtClean="0">
                <a:solidFill>
                  <a:srgbClr val="FF0000"/>
                </a:solidFill>
              </a:rPr>
              <a:t>muerto </a:t>
            </a:r>
            <a:r>
              <a:rPr lang="es-CO" b="1" i="1" dirty="0">
                <a:solidFill>
                  <a:srgbClr val="FF0000"/>
                </a:solidFill>
              </a:rPr>
              <a:t>y no debería permitírsela volver a vivir. </a:t>
            </a:r>
            <a:endParaRPr lang="es-CO" b="1" i="1" dirty="0" smtClean="0">
              <a:solidFill>
                <a:srgbClr val="FF0000"/>
              </a:solidFill>
            </a:endParaRPr>
          </a:p>
          <a:p>
            <a:endParaRPr lang="es-CO" dirty="0"/>
          </a:p>
        </p:txBody>
      </p:sp>
      <p:pic>
        <p:nvPicPr>
          <p:cNvPr id="4098" name="Picture 2" descr="clip_image01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04664"/>
            <a:ext cx="3744416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3672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¿Cómo definió Cristo la vida cristiana?</a:t>
            </a:r>
            <a:endParaRPr lang="es-CO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600200"/>
            <a:ext cx="4824536" cy="499715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Mat.7:13,14</a:t>
            </a:r>
            <a:r>
              <a:rPr lang="es-CO" dirty="0" smtClean="0"/>
              <a:t>.</a:t>
            </a:r>
            <a:r>
              <a:rPr lang="es-CO" dirty="0"/>
              <a:t> Entrad por la puerta estrecha; porque ancha es la puerta, y espacioso el camino que lleva a la perdición, y muchos son los que entran por </a:t>
            </a:r>
            <a:r>
              <a:rPr lang="es-CO" dirty="0" smtClean="0"/>
              <a:t>ella;</a:t>
            </a:r>
            <a:r>
              <a:rPr lang="es-CO" b="1" baseline="30000" dirty="0" smtClean="0"/>
              <a:t>14 </a:t>
            </a:r>
            <a:r>
              <a:rPr lang="es-CO" dirty="0"/>
              <a:t>porque estrecha es la puerta, y angosto el camino que lleva a la vida, y pocos son los que la hallan</a:t>
            </a:r>
            <a:r>
              <a:rPr lang="es-CO" dirty="0" smtClean="0"/>
              <a:t>.</a:t>
            </a:r>
          </a:p>
          <a:p>
            <a:endParaRPr lang="es-CO" dirty="0"/>
          </a:p>
        </p:txBody>
      </p:sp>
      <p:pic>
        <p:nvPicPr>
          <p:cNvPr id="1026" name="Picture 2" descr="http://sphotos-a.xx.fbcdn.net/hphotos-ash3/c0.0.274.274/p403x403/559743_509867852366500_1341965300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700808"/>
            <a:ext cx="4128492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5731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O" sz="3600" b="1" i="1" dirty="0" smtClean="0">
                <a:solidFill>
                  <a:srgbClr val="FF0000"/>
                </a:solidFill>
                <a:latin typeface="Agency FB" pitchFamily="34" charset="0"/>
              </a:rPr>
              <a:t>Cristo dice que solamente tienes dos opciones: y la elección es tuya, tu eliges la vida o la muerte.</a:t>
            </a:r>
            <a:endParaRPr lang="es-CO" sz="3600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pic>
        <p:nvPicPr>
          <p:cNvPr id="4" name="Picture 2" descr="http://sphotos-a.xx.fbcdn.net/hphotos-ash3/c0.0.274.274/p403x403/559743_509867852366500_1341965300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484784"/>
            <a:ext cx="4392488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4.bp.blogspot.com/-u1bI74wfyBQ/TsGMCtPPu0I/AAAAAAAAADk/kxJai-6J5KA/s320/cieloinfierno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88333"/>
            <a:ext cx="4392488" cy="5109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4753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O" sz="3600" b="1" i="1" dirty="0" smtClean="0">
                <a:solidFill>
                  <a:srgbClr val="FF0000"/>
                </a:solidFill>
                <a:latin typeface="Agency FB" pitchFamily="34" charset="0"/>
              </a:rPr>
              <a:t>Recuerda: Estar dentro de la iglesia no es suficiente. Esto le dice Dios al pueblo de Israel.</a:t>
            </a:r>
            <a:endParaRPr lang="es-CO" sz="3600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pic>
        <p:nvPicPr>
          <p:cNvPr id="2050" name="Picture 2" descr="http://t2.gstatic.com/images?q=tbn:ANd9GcScLiuEi280XBdJnDJETPPfcKPWNiFpz7bPx9Mbsppg2GiVk-d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28800"/>
            <a:ext cx="8208912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4915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904656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/>
              <a:t>En </a:t>
            </a:r>
            <a:r>
              <a:rPr lang="es-CO" dirty="0" smtClean="0"/>
              <a:t>este texto de </a:t>
            </a:r>
            <a:r>
              <a:rPr lang="es-CO" dirty="0" smtClean="0">
                <a:solidFill>
                  <a:srgbClr val="FF0000"/>
                </a:solidFill>
              </a:rPr>
              <a:t>Mat.7:13-14</a:t>
            </a:r>
            <a:r>
              <a:rPr lang="es-CO" dirty="0" smtClean="0"/>
              <a:t> </a:t>
            </a:r>
            <a:r>
              <a:rPr lang="es-CO" dirty="0"/>
              <a:t>Jesús extiende a su auditorio una invitación formal para aceptar sus principios como norma para regir la vida y les señala la manera de comenzar y por dónde empezar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  </a:t>
            </a:r>
            <a:r>
              <a:rPr lang="es-CO" dirty="0"/>
              <a:t>El </a:t>
            </a:r>
            <a:r>
              <a:rPr lang="es-CO" dirty="0" smtClean="0">
                <a:solidFill>
                  <a:srgbClr val="FF0000"/>
                </a:solidFill>
              </a:rPr>
              <a:t>Juan 10:7</a:t>
            </a:r>
            <a:r>
              <a:rPr lang="es-CO" dirty="0" smtClean="0"/>
              <a:t> dice: «</a:t>
            </a:r>
            <a:r>
              <a:rPr lang="es-CO" i="1" u="sng" dirty="0" smtClean="0"/>
              <a:t>YO SOY </a:t>
            </a:r>
            <a:r>
              <a:rPr lang="es-CO" i="1" u="sng" dirty="0"/>
              <a:t>la </a:t>
            </a:r>
            <a:r>
              <a:rPr lang="es-CO" i="1" u="sng" dirty="0" smtClean="0"/>
              <a:t>puerta</a:t>
            </a:r>
            <a:r>
              <a:rPr lang="es-CO" dirty="0" smtClean="0"/>
              <a:t>” y en </a:t>
            </a:r>
            <a:r>
              <a:rPr lang="es-CO" dirty="0" smtClean="0">
                <a:solidFill>
                  <a:srgbClr val="FF0000"/>
                </a:solidFill>
              </a:rPr>
              <a:t>Juan 14:6</a:t>
            </a:r>
            <a:r>
              <a:rPr lang="es-CO" dirty="0" smtClean="0"/>
              <a:t> dice: «</a:t>
            </a:r>
            <a:r>
              <a:rPr lang="es-CO" i="1" u="sng" dirty="0" smtClean="0"/>
              <a:t>YO SOY el camino</a:t>
            </a:r>
            <a:r>
              <a:rPr lang="es-CO" dirty="0" smtClean="0"/>
              <a:t>”.  </a:t>
            </a:r>
            <a:r>
              <a:rPr lang="es-CO" dirty="0"/>
              <a:t>El que desee entrar en el reino de los cielos, el que quiera tener vida y tenerla “</a:t>
            </a:r>
            <a:r>
              <a:rPr lang="es-CO" i="1" dirty="0"/>
              <a:t>en abundancia</a:t>
            </a:r>
            <a:r>
              <a:rPr lang="es-CO" dirty="0"/>
              <a:t>” debe entrar por medio de Cristo; no hay otro </a:t>
            </a:r>
            <a:r>
              <a:rPr lang="es-CO" dirty="0" smtClean="0"/>
              <a:t>camino</a:t>
            </a:r>
            <a:r>
              <a:rPr lang="es-CO" dirty="0"/>
              <a:t>.</a:t>
            </a:r>
            <a:r>
              <a:rPr lang="es-CO" dirty="0" smtClean="0"/>
              <a:t>  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12469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b="1" dirty="0" smtClean="0"/>
              <a:t> Note lo que dice Nuestro Señor Jesucristo: </a:t>
            </a:r>
            <a:r>
              <a:rPr lang="es-CO" dirty="0" smtClean="0"/>
              <a:t> «porque </a:t>
            </a:r>
            <a:r>
              <a:rPr lang="es-CO" dirty="0"/>
              <a:t>estrecha es la puerta, y angosto el </a:t>
            </a:r>
            <a:r>
              <a:rPr lang="es-CO" dirty="0" smtClean="0"/>
              <a:t>camino </a:t>
            </a:r>
            <a:r>
              <a:rPr lang="es-CO" dirty="0"/>
              <a:t>que lleva a la </a:t>
            </a:r>
            <a:r>
              <a:rPr lang="es-CO" dirty="0" smtClean="0"/>
              <a:t>vida» </a:t>
            </a:r>
          </a:p>
          <a:p>
            <a:pPr marL="0" indent="0" algn="ctr">
              <a:buNone/>
            </a:pPr>
            <a:endParaRPr lang="es-CO" dirty="0"/>
          </a:p>
          <a:p>
            <a:pPr marL="0" indent="0">
              <a:buNone/>
            </a:pPr>
            <a:r>
              <a:rPr lang="es-CO" b="1" dirty="0" smtClean="0"/>
              <a:t>Primero</a:t>
            </a:r>
            <a:r>
              <a:rPr lang="es-CO" dirty="0" smtClean="0"/>
              <a:t>. La </a:t>
            </a:r>
            <a:r>
              <a:rPr lang="es-CO" dirty="0"/>
              <a:t>puerta está al comienzo del camino y no al fin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r>
              <a:rPr lang="es-CO" b="1" dirty="0" smtClean="0"/>
              <a:t>Segundo</a:t>
            </a:r>
            <a:r>
              <a:rPr lang="es-CO" dirty="0" smtClean="0"/>
              <a:t>. Es </a:t>
            </a:r>
            <a:r>
              <a:rPr lang="es-CO" dirty="0"/>
              <a:t>estrecha y por ella podrá pasar sólo lo que sea esencial para el viaje.  </a:t>
            </a:r>
            <a:endParaRPr lang="es-CO" dirty="0" smtClean="0"/>
          </a:p>
          <a:p>
            <a:pPr marL="0" indent="0" algn="ctr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Los </a:t>
            </a:r>
            <a:r>
              <a:rPr lang="es-CO" dirty="0"/>
              <a:t>que escuchaban a Jesús bien podían comprender la figura.  Estaban acostumbrados a los caminos sinuosos, angostos y escarpados de su montañoso país.  Las ciudades y los pueblos tenían puertas que se cerraban generalmente a la puesta del sol, y algunas veces había que esforzarse </a:t>
            </a:r>
            <a:r>
              <a:rPr lang="es-CO" dirty="0" smtClean="0"/>
              <a:t>para poder pasar y llegar </a:t>
            </a:r>
            <a:r>
              <a:rPr lang="es-CO" dirty="0"/>
              <a:t>a tiempo</a:t>
            </a:r>
            <a:r>
              <a:rPr lang="es-CO" dirty="0" smtClean="0"/>
              <a:t>.  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568182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16561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El </a:t>
            </a:r>
            <a:r>
              <a:rPr lang="es-CO" dirty="0"/>
              <a:t>concepto de los dos caminos </a:t>
            </a:r>
            <a:r>
              <a:rPr lang="es-CO" dirty="0" smtClean="0"/>
              <a:t>era bien conocido por los hijos de Dios en ese tiempo, y aparece en varios libros del Antiguo Testamento.  </a:t>
            </a:r>
            <a:endParaRPr lang="es-CO" dirty="0"/>
          </a:p>
          <a:p>
            <a:endParaRPr lang="es-CO" dirty="0"/>
          </a:p>
        </p:txBody>
      </p:sp>
      <p:sp>
        <p:nvSpPr>
          <p:cNvPr id="2" name="1 Rectángulo"/>
          <p:cNvSpPr/>
          <p:nvPr/>
        </p:nvSpPr>
        <p:spPr>
          <a:xfrm>
            <a:off x="395536" y="2420888"/>
            <a:ext cx="554461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b="1" dirty="0">
                <a:solidFill>
                  <a:srgbClr val="FF0000"/>
                </a:solidFill>
              </a:rPr>
              <a:t>Deu.11:26-28</a:t>
            </a:r>
            <a:r>
              <a:rPr lang="es-CO" sz="2800" dirty="0"/>
              <a:t>. "Mira, pues; yo pongo hoy delante de vosotros la bendición y la maldición: </a:t>
            </a:r>
            <a:r>
              <a:rPr lang="es-CO" sz="2800" b="1" baseline="30000" dirty="0"/>
              <a:t>27 </a:t>
            </a:r>
            <a:r>
              <a:rPr lang="es-CO" sz="2800" dirty="0"/>
              <a:t>la bendición, si obedecéis los mandamientos de Jehovah vuestro Dios que yo os mando hoy; </a:t>
            </a:r>
            <a:r>
              <a:rPr lang="es-CO" sz="2800" b="1" baseline="30000" dirty="0"/>
              <a:t>28 </a:t>
            </a:r>
            <a:r>
              <a:rPr lang="es-CO" sz="2800" dirty="0"/>
              <a:t>y la maldición, si no obedecéis los mandamientos de Jehovah vuestro Dios, sino que os apartáis del camino que yo os mando hoy…,</a:t>
            </a:r>
          </a:p>
        </p:txBody>
      </p:sp>
      <p:pic>
        <p:nvPicPr>
          <p:cNvPr id="2050" name="Picture 2" descr="http://3.bp.blogspot.com/-0rUW7zBiZlg/TiNGkqJXPWI/AAAAAAAAAA4/ZTUS_LSoywU/s640/dos-camin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708920"/>
            <a:ext cx="2952328" cy="2703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937820" y="5412065"/>
            <a:ext cx="29523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FF0000"/>
                </a:solidFill>
              </a:rPr>
              <a:t>Solo un camino conduce a la vida eterna, por </a:t>
            </a:r>
            <a:r>
              <a:rPr lang="es-CO" sz="2000" b="1" dirty="0" smtClean="0">
                <a:solidFill>
                  <a:srgbClr val="FF0000"/>
                </a:solidFill>
              </a:rPr>
              <a:t>tanto, tu </a:t>
            </a:r>
            <a:r>
              <a:rPr lang="es-CO" sz="2000" b="1" dirty="0">
                <a:solidFill>
                  <a:srgbClr val="FF0000"/>
                </a:solidFill>
              </a:rPr>
              <a:t>debes elegir el camino </a:t>
            </a:r>
            <a:r>
              <a:rPr lang="es-CO" sz="2000" b="1" dirty="0" smtClean="0">
                <a:solidFill>
                  <a:srgbClr val="FF0000"/>
                </a:solidFill>
              </a:rPr>
              <a:t>correcto.</a:t>
            </a:r>
            <a:endParaRPr lang="es-CO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7497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1368151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s-CO" b="1" dirty="0">
                <a:solidFill>
                  <a:srgbClr val="FF0000"/>
                </a:solidFill>
              </a:rPr>
              <a:t>Jer.21:8.</a:t>
            </a:r>
            <a:r>
              <a:rPr lang="es-CO" b="1" baseline="30000" dirty="0"/>
              <a:t> 8 </a:t>
            </a:r>
            <a:r>
              <a:rPr lang="es-CO" dirty="0"/>
              <a:t>"Y dirás a este pueblo </a:t>
            </a:r>
            <a:r>
              <a:rPr lang="es-CO" dirty="0" smtClean="0"/>
              <a:t>(la iglesia) que </a:t>
            </a:r>
            <a:r>
              <a:rPr lang="es-CO" dirty="0"/>
              <a:t>así ha dicho Jehovah: ‘He aquí, yo pongo delante de vosotros el camino de la vida y el camino de la muerte» </a:t>
            </a:r>
          </a:p>
          <a:p>
            <a:endParaRPr lang="es-CO" dirty="0"/>
          </a:p>
        </p:txBody>
      </p:sp>
      <p:sp>
        <p:nvSpPr>
          <p:cNvPr id="4" name="AutoShape 2" descr="data:image/jpeg;base64,/9j/4AAQSkZJRgABAQAAAQABAAD/2wCEAAkGBhQSERQUExQWFRQVFRgaFxgYGRcZHBgYGxQXFRQYGBkXHSYfGBkjGhgYHy8gJCcpLCwsFx4xNTIqNSYrLCkBCQoKDgwOGg8PGjMkHyQqLi8vNC8vLDQsNC0tLSwvLCo0MCwpLTQtNDQsLCk1KiwsLDAsNC8sLCwsLCwsLCwsLP/AABEIAKgBLAMBIgACEQEDEQH/xAAcAAACAwEBAQEAAAAAAAAAAAAABgQFBwMCAQj/xABPEAACAQMBBAUHCAUKBQIHAAABAgMABBESBQYhMQcTIkFRMmFxgZGhsRRCUmJyksHRFiMzorIXJENEU4KTwtLwFVRzg/FjswgYNWR0o+H/xAAbAQACAwEBAQAAAAAAAAAAAAAAAwIEBQYBB//EADwRAAEDAgMFBQcCBAYDAAAAAAEAAgMEERIhMQVBUWGRE3GhsdEiMlKBweHwFEIGFSNiJFOCkrLxctLi/9oADAMBAAIRAxEAPwDcaKKKEIooooQiiiihCKKKz/fDpktbNjDCDd3OcdXEcqG8GcA8fMoJ8cUaIWgUtbf6R9n2eRNcoHHzEzI/o0pkj14rEtv7z7Svsi6ufk0R/oIc5x4MFOT6Hf1VTQbOt4/JhDn6Up1n7owntBqm+sjb7ufdp19FRkromaZ93qtNvP8A4glclbKymnPi3Z/dQMfeKprvpJ21Ly+S2a/W06vWHZzn+6KVpL5yNOo6fojsr91cD3Vwqo6slPu2Hj6eSpP2hIfdAHj6K8m2zeyZ6/bEvohVh7CoUVxDwH9rdbQnP15mx7AQffVfb2byHCIzn6qlvhVxa7iX0nk2so+0An8ZFJxTv/eflb6BI7aofo4/ID6Bckk2cDn5IXP12d/43NTrfbtink2MI/7MLfxA1Jh6KNoNzjRftSL+Gaod4N35LOXqpdOvSG7JyADnGeHPhUHRTAXc53UqD21AF3OcPmU97A3kVwxhijj0kcRDCvHzaV/3mmzcnfcXagSYDMW6s8g6BiFPmYgZ9dZNc3RttlOw4STZVfHLnQMecKCam3bm2tDo4NHEETH08BEx59RFUoKmaOTEHFwLsIBJOmviRYrR2O18gke9xI0FyTpqt6orzEmAB4AD2cK9V1q1EVR707yC1iOjDTMp0L3ZwcFvNnh56vKxq/uma7vEY5aK5deP0TiSP1YbA9FZ+0Z3wQ4ma6dyZG0OdYqbeb39ZbrcSIkqMqnjFEx7WOeodx4UtXO8dk/lWUJ/7EA+Arlu+dcd5ZnnE76B9R8vHj0Nn3VR7NsGnlSJMB5GCrqOBqPAAn08Kw4TI5zml7sjl7R0OY3rknds2Z8Ze64PE6blZSz7Ob+phfsFk/gcVzLWv9HLfQeHVzNw+8zGruXolvxySNvRIPxxVfc9Ht+nO2c/Z0v/AAEmr3Zzt/c7qT5p+Gpbvd4qNFtK5T9hti5XzTB39pyR7qs7Xf8A21F5M9pdjwOgH3GNs+s0uXWy5ouEkUifaRl+IqNUhPO391+8D6WUm1c7NXX7wPpZaJb9PksOBfbPkj8XjJx6g4A/epx2B0ubNu8BbgRufmTDqz6Mt2SfQxrEIbx08l2A8ATg+kcjXC4toZf2kKEn5yfq2/c7JPpU1ZZXO/e3p6H1Vpm0fjb09D6r9Tq4IBByDyPjX2vzFsTaN5ZHNheMF/sJsaT5hnsE+fsGtL3Y6cY2cQbRiNnNy1nPVN4HJ4oPOcjv1Vdjnjk905+KvxTxy+6fValRXiKUMAykMpGQQcgg8iCOYr3Tk9FFFFCEUUUUIRRRRQhFFFFCEV8ZgBk8BXC6vAnnPcKqZ7lnPE+ruprIi7PcqNRWMhyGZSF0r7wTzXVvs63mMMcsbPMyjtFQSMZ5hcKeHDOePCs7MSW5aOBdCglS/wA98HBLNzx9UYFOm0zq2reTnlb28UQ9JTr2+IHrqj3L3Xa/uQhyI17UreC55D6zHgPWe6sGqc6SqdCNG2y5nO/ksqSaSokDOQy3XOflZXPRzuB8rbr5xi3U8B/asO77A7z38vHEreLo9urnaE5ijCRaxpdiFXGhR2QOJA5cB3Vr9rarGioihUUAKo5ADkKW95ukW2spDE4keUAEqi8sjIyzED2Zq4aeNrLOK0zSxMjAee9LuyuhSMYNxOzn6MYCj2nJPupr2buFYweRboT4uNZ9r5x6sUl3HTf9C1+9J+S1GPTdN/y0f32/KvGyU7NFFslKzTyWtRwqowoAHgBj4V7rJU6b5O+1T1SN/pqZD03p861YfZcH4qKaKmLinish4rTq/PG/F98o2jcEcf1mhf7mIx7xWkDpktGVuzMraTjUqkascBlWPf5qyvd6HrLpCe4lyfRx/ixVOuqG9ncHTNUdoVDSwYTfeum9DB72xs18mLEjD7I7OfUp+9VteDrbywth/S3SMw+pEQ7Z82QPZS1uzP8AKdpXVx81QQvoJ0J+4ppx6Pbf5Tt53+ZZW5A/6j9n4M/3Kz6aD/ERxn9jbnvOfmQtaii7Cka3f9TqttooorpVNFYxvhH1O3JlPK6t4pR9qMGIj04XNbPWSdOkHUybPvRyjlaJz9VxqGfUr1Wq4u1hczl47lNhs4FJb3PyfbETHglzGEP2gcL71T71cb4G3uyV4GOQOvtDr+FeOkiEiOGZfKjk4HwyMj3qKlbxSCUQXC8pogfWMEj1Zx6q5yI5RyDeC097dPBYe1YuzqRIP3DxGfqv0Ta3AkRXHJ1DD0EZHxrrWYbtdKltBZQRyiVpETSQigjCkhOLMPmgV7n6boh5FtIftOq/AGukFRHYElXxVxWBLlpbKDwIyKqNo7n2c/7S3jJ8QulvvJg++s+k6b3+bar65D+C1z/lum/5aP77flUTUQnXyUHVcDtTf5K62n0MW75MMkkR8Dh19+D76T7/AKLb2B1ZVEyBhxjPHGe9Tg+zNXsPTe3z7UY+rIfxWr/YfSza3DpGyyRO5CjIDKSTgDK8efiMUktp3nI2SC2lkORsVSdJnR7wa7tl485owOfjIoHf3kevxzl3XArokUSR/Qbu86nmh84xX6jrEek/cz5LL10S4glPEDkj8yvmU8SPWPCoVVOPfb+c1CspsP8AUZ+c1x3E2lNs3aNtarM0ljdqxVH4mNtBZdJ7jnTywCG5ZGa3GKYMMg5r8/u2Ydn3A5291EG+yZBGffo9tbHHIVOQcVa2YXTwXcfaBI6FJh2g9rG489QeOR9LJgoqHabQDcDwb41Mq25pabFbMcrZG4mlFFFFRTEUUUUIRRRRQhQLjZhZidXPxrk2yGxwYVaV4mfCk+APwpolcMlSdRQuJJHisR22dFvdSHyri4lI+z1vUp+5Fn10ubF3luLQkwSsmSCRwIOOWQQQabN8tnSOI4Yl4JjPEADSgHE+ktVAm64Xy2Zz4R6QPvuR8K5OSpY2aRxOeI+GX0WFDifI4xXJudOGg7k07J6aZVwLiFZB9JDoPpwcg+6lXfjbsd5eNNEGCsiDDAAghcHgCa5XBih5i1Q/+tK0jfcUKPeaqtq72MkZ6m8h18MJFbhRz49p891OFRNOA0DrfzAPitJ0FZI3C4ZcyPpdeo7GRvJjc+hT+VSE2DOf6J/WMfGpH6E7WkVnmvOrUKWIEjk4AyeEYx76Vdk7O1xma7a4MbDKvGS+MMVcPzK9xzUG2cCWvBtwudel16NlT/uIHX7JkO783eqj0vGP81fP+BSeMf8AiJ+dUQs9lnnPMPSD/prumwdltyu2HpIH8SCgtcNSf9h/9lMbJf8A5g6f/StxsGTxj/xE/Ou06NZ2lzK2A5QJHhlPFzgnge7n6qrItw7N/wBndFvQ0TfCvsnReCOzcHHnTPwYUovhJAkkyuL+yeOmq9Gx33F3XF+H3Xfo/UQ2cs7cizEn6qL+ea0joA2YRZz3bjt3U7HPiqZH8Zceqs03mX5Js+K1U6nkOnh3jVrc485IHrr9D7pbFFpZW9v3xRKrfaxlz62JNatAMbpJ/iOXcFsSZWbwVvRRRWolIpQ6WNifKtk3SAZZE61fTGdZx6VDD10315kjDAgjIIwQe8HgRQhfmqWX5Xsgnmyx8ftREZ9ZUfvVw3TY3Oz+qGC8EvDJA7D5Pf59XsqTsG0+S3l9s5+Su+jPevk59aFG9VQYui7xuDjzJ+JauakEcJfDI7D7Qc3InXu6KNXSmrjAGRH0U47Ak7zGP+4n515/4FJ9KL/ET86iv0e2yftLkj0mNf4qivu5sxfKuyfQyt/ApqLXNd7rye5h9Vnfyh41eOn3VqNgTHkFPokj/wBVfG3fuB/RMfRg/A1RtYbKH9PMfQD/AKK+TbJieItZNcsy5JZsqgVVLN2sDLchjz0zA7eSBzYQOuJROyn7njp91aybNlXyo3HpU/lXXY9yIbiGR8hUlRjw44VgTgHvxXnYe6W0praK4t7wlXBOhpJARhipHEFTyrlbbwXEcksN5dokkb6SrwrKDw49pMUC9zgcHFuoF79LFLOzahliLdbfRabtbpr5i2g9DSn/ACJ/qpI23vrd3YKzSkocdhQFXgcjgBx9dcoLuKX51lIfqO8Dfd7Q91Sm3bVvJ1x+kq6+1SCB6RXklc7SS4/OvgvJmVhHttNuWY8PRdNgQmezuYB5RVin2tGpP30U1suy7UzQxy5AEiK47+DKGHxrKN1NnS21xlgChA7SnIyrAjzjvrZNgxBLdEHkoNKjwVSVjHqQLWhsmbKQMOVweo+xVegijlc9j92fXXyXldkn6XuqyFFFa7nl2q24oGQ3wDVFFFFQT0UUUUIRRRRQheXcAZPAVU3l8X4Dgvxqxu7XWAMkYqHLs9VGSx91PiwDM6rNrBM8Frcm7zdKu0t2hKSRKyEnJ4K3sz+Oap5+i6CQ/rZ7qTzGVVX7qIAKcq9JGTyBPor1lDTxuLmsFysltTMGhjXWHAfZJcXRDsxf6uW9Ms34OBVRv/uFY2+zbiSG3RJEVSrZckfrFB8pj3GtTTZrnuA9J/KljpU2aV2ReEkcIx/7iUxxjAKswtqnPaTe1xqou17jFhM//wBs59sJx8aRdxIg4sLZ0WSKaOZpFYZGlQWX94rTPvJcY2NK3jaJ741H41U9G9v/ADuHwi2cp9csi/glcRsaIPeAfjv/ALQfqV0u0JCyJzh8Pmm5+jzZx/qcPqXHwNRZeirZjc7VR6HlX+F6bKK7zA3guNE0g0cepSFc9Cmzm5LKn2ZM/wAYaoidBy6sQX08RPLIDAcOHkla0iu9iP1i+n8KXJEwtNwrMFVNjaMR1CzLZXQhdptC2nuLpLiGFwxyXD9nLqArAjGsDPa8a2miiqIAaLBdGiiiivUIooooQso6Q+iS4vdord2s0cGY1DsxcNrXK5UKvHKaRzHI1WS9B75HyjaM0hPMKMD95j8K2qqnao7Y9H41KONj33cFUrJXxxEsKzK36ELBfKM8n2pAP4VB99WUXRNsxf6tn7Ukx/z4puoq+I2jcsA1Mp/ceqXI+jnZw5WkXrBPxNLm8+z47a4it4IY4op4ZiQoxl10ju+qa0akrpEgxLYSeE8kf+JCT8YxVDaUTX0r8tBforez5n/qG3JzUPookzsuEfRaUf8A7WP41w3W3UtbybaD3EKyML11BOoEAIvDgR3mjonbFpMn0LuZfchHvzV70UWRkTaLZH/1K4HsWP8AOue2SGivmJ/Lm66DaIe6maI9Vyl6JNmN/VseiSYf58Vzj6J7RDmGS5h+xNw9jKc0/vstx4H1/nUeSErzBFdYWRSCxAK5ovqYsySOqW7PdAIeM8jjzqgPrKgA+yme0uSh4cR3j/ffXGptpZq48o57xwpTKaCnuWNtfWy8Y+aeQEH2h3X+6soZw4yP/FdKi2tjoOdRPmqVSXWvkugiLy3+oLFFFFFRTUUUUUIRRRXOdyFJAye4UDNeONhdc7q8CDxPcKrtDynP/gVLg2dx1Ocnw/3zqaBTw5rPdzKz3QyVBvJk3hv+ahw7LUeVxPuqYqgcAMV9oJpTnF2quRwsjFmiyKU+lVc7Hvf+ifcymrSPeeJphGMnJwG4Yz3Dxx3ZqB0mLnZN9/8Ajv7hmq8U8ct+zN7ZL2OVkl8BvZZrvZc43fB+lBbj2mMUxdE+zwZr4sMhVtYR5tETO3vcUnbxSathWS/2htU9xP8AlrSeiaD+bXEn9reTEehAkHxjNYuyWYXHvf5tH0Ku1FnCx4D6q7u7UofMeRrhTBLEGGCOFVs2y2Hk8R7DXWRzAizlzFTQuYbxi4UGrDZUHEt6h+NeYdlsT2uA99WaIAMDkK8llFrBToqRwfjeLWXqiiiqi20UUUUIRRRRQhFQ9pwZXI5r8O+plFSa7CbpcsYkYWHelyirG52Xxyns/KuUezHJ44FXRK0i91zjqSZrsOH0UeGEscCqTpT2eq7PVxziubdye/HWqjerDmnW3tggwPWfGqDpItOs2Ver3iB2HpQdYP4aqTv7QFu5bNHSCH2ne95LNujHsvfx/Ru8/eB/000dCJza3jfS2hcH92OlLo8lzfbQHcxgkH99Cfxpr6BznZ0jfSu5j7krndmj/ESnkzxC15vcb81o9fCKq9p7xRwOEYEk8TjHZB5emrKGYOoZTkEZBFbDJ43uLGm5GqotlY9xaDmNVwm2crcuB835VAktHjOR3d4/GrmirbZXBIloo35jI8lDs78NwPBvjUyolzs4NxHA+6ulozYw3Md/j568cGnNqlC6RpwSZ8Cu9FFFLVpFFFFCFRbz300XVtGwSPJEjaQ2nPkkg93dmk9t8rrXnrAccMBV0n3VpF1bLIjIwyrAg+g1l8OxwTNHn9cjHA7iAcH/AH3cK9M0cDTLLoLDTS5147891gkva4kBv5yTDYdIy8BcRlR9NAWA+0nlAejV6udNdhtGOdA8LrIh+cpBHo4cj5qx81yWMo/WQyPDL9OM4J8zjisg8zA1bfTg5tS2z/EtK2ptyS3uSG7UTAEDvAxg4PjkHn41F2/vOrpoiJww7RwRw+iM++kjaO+1xoUXUPWhD+3gGDp7+shJ9eUJHPgK7bO2tFOuqGRXHfg8R6QeK+sVxO1JKylc+PPA7Q9+ov8AnJY1ZNPGXNB9g7+/dyU1GwQRzHEVZ7471JLsy7RlYO1tIOGCM6D355Zqqqu3jH8zuf8AoS/+21ZFDWS077MORIuqFJUvhfZu+10t7Qk1bM2On0p4v3Aw/GnjcHeGWOygRFTtln4g5Jkld/H61ZrNd/zHZP1Fun+4Gx/DWh7u/qEt+GeqWPh9lVB+FaM8z6cANdhu53TE6/0XR7XqHRhgabXPhYeq1cV9qqh3mt2GdePMQQfhivr7zW4/pM+gMfwrpv1lPa/aDqE/9TDa+MdQrSioOz9sxzEhCSQMnII+NTqfHIyRuJhuOSax7XjE03CKKKKmpoooooQiiiihCKKKKEIoqLf7RSFQzkgE44Anjz7qiJvRbn+kx6Vb8qQ+phY7C94B5kJLp4mHC5wB71a0nbx7ckzNAVTQysnEHJVkxnOfA1fPvJbgftB6gT8BSftzaImmLqMLgAZ5nHefbWRtWuayIdjJ7V9xGizdoVYbGOyfnfckDo5ucXjk83sYGPpj0ofhTL0LbwxwbLCsGLddKeAGOY7yfNShu6eqv3HhaXifcndx7sVP6NR/ME87yfxVSkqX0zXyx6nAP+Xor20ap0dO17N58xdON/eGWRnPNjy8ByA9lWm7m3+pOh89WfXpPjjwNUdcrq7SNS0jqijmWIA9prDhqZY5u1Yfav1uuTimkZJ2jdfNOMu8jTTJHBwUsMsRxIzk8DyGM+emWadUUs7BVAySxAAHiSeAFYzszfpgxazh6w4ws0upIhnmVXy5D3cNI4njXi7eW4YNdStOwOQDhY1P1Il7IPnOW89d1suGpkYZJ8i46HcO5dJSySBpfNqTpwH0T/tDpFhHCAGY/T8mP1MeL/3QR56oJt9blm1BwuPmhRj15zmqGrBrBVg1uTqfyAPDvJ83/wDK1ZHRU+EPzLiAO8+gzPJPxPkvbcnHdra888vF1eMJl8KAFc+SoI5mmmqzdzZwgt0XHEjU32iMn2cvVVnSCLZXv+clZbpmkz+Vyw+nJ/htR/K5YfTk/wANqyF9shouqESgmKOMEBc5SUvnOM5bPE8+GM44VqK7uWyXkUmldEKLasuBxnYRrGdPI5jkJz9Ws9k8j9LLr6nZlHTe+HZ3tmN1uW8mymfyt2H05P8ADakfbe91vJcSSRs2ljkdkg8QAfxrlf7M07JChMuu0WQkLlsBGUDIGeeOHjimDbtqkMu1Z4o0MsIthGNCsI1aNOscIQRnGeJHd6amyolbnl05E8eSVJsyhJw2dqQPaG5zWj9v93glT9IYfE+yj9IYfE+yrS3tIptlzNcFLVjfDLCEnB6hDpCrxUHicch66vN6LdLdbu4hjjM0a2yKTGpEaMMtIEIwCxJGSDypwrZ7Xy6d/Pkku2TQh+Czr3tqLXu0a4f7t31Sf+kMPifYaqdoLayN1iM8Mw5SRAq3rxwanyeW3gljeSJYZrqyRmcRK6wSlsGRoiMAMSAeHNR4mlLbbSWd1cxTLGzu0ZJRUCgB0mDICp0kgAY5do5BpclZIW2dYju+6dBsSjmNgHafEM8wD+21h+DMKNa71XUCapo/lUP9rGNLgDnqTl8PTV1Ht6C+t5Y4JFLvE6hG7LAshUZB7snmM152bddYrSaQuuSRtI4AamJwPMM4qr2xubDOda/qpeYdOHHxI5H0jBqtJsKGdjZYvZdkctOi4XaGzoY6h7GDDhcQN+h3/ay4bO3YlaCGCaNo5LcSqjhleJ0lYs4bHaVxqOO4091nA29tDZ/7YfKYB8/jkDztjI/vA+mmnYe+9rdYCvoc/MfCnPmPJvUc+aue2nR1bXXkbkL6aZ5nmPJZu0BUy2c8Agbwr6pWzrBppAi9/M+A7zUWpezdpNA+tMZxgg8iOB/AVjw4O0Hae7fPuWTHgxjHpvT9s3ZqQJpQek95Pial0sWG+Jd1VowNRAyCe845Ypnr6BSTwSstBoMuC7Gmmikb/S0CKKKKuKyiiiihCKKKKEIooooQuVzbLIpVxlTzFIe3NjG3fHNG8k/EHzimPbW8/USaAmogAkk45+HClva+3HuMagAF5AePnJrl9sT0sjS397eXULA2lNTvBb+8Ktooqr2zvNb2o/WyAN3IO0x/ujl68VzLGOkOFgueSw2sc82aLlVW0djtHLLNHG8sriZYlUqqKJolSRpWbwOohRnORXrYDrs2xRLt0jYFzjVknLEjAHFjjwqil31vLwlLKLq05GRsEj1nsr6Bk1I2buQgbrLlzcSnmWJK+w8W9fDzV1tNsipqYwyf2W5d+V7chqeK6AxyzRNjnIAHDX0XraPSDI6FrWErHkAzyjhxOOyg5+0+iqy2v7UsJLmaS5lHIup0L9lM4FMe37oQxJJoVhFNC2ggaWCvq0kYxg4x66j9Gd6lztO0jaJMIlxnKp2y3WyhmAXmNQXwAUYxXfbJ/h+igpXVGAktvncbhfeD+FPhhjZkwW8+q+DfO2+k33DX39NLb6TfdNX8JtJneWNbe5u7TZzO5jj/AFUk+RhxHpUOVH1R5Y8ABx2bsiG9GyJ7uONZZ55UfSixieNFZoyyKAD2lRcgDOvzitb9NSAXc1wtrmL3sXaYdLDXLXRO7NU36aW30m+6a9x7722Vyz6QR808BnjwzUvYLNdX1ybi1iL2sV01vH1KoGkjKBIWVQOsCZyAcntczwx72ffwta2O0L22SSQXjx4jiRTNF1TkP1agK+iTAHD5tTfRUzci0k5aOGpBIA9nlmfugM5p3/lu2b9OX/Daj+W7Zv05f8Nqy7e4vbXNvdlobiGaFzCyxJFrQh1xLEFwGHWDjjkBggjgobT2j1xjOkLoijj4ADVoXTqOAOJ8efLOTk02DYFJMA4YrEa4t+dxm0H80TDK4LYo+hWdSGFzGCCCDpbgRxFTpOjK+Zy5vgWMiSE4b9ogwj+kDhWnUV88FNGP+10btt1bsyQf9I9FmKbg39uJpU2hp1apJCA3aOCxYjlnz0o2lrdRSNKlyyyP5TZbLZ49rPOts3hUm1mxz6tvhx91ZLVmGjicM/MqpLturaciM9fZbn4KrubG5kRke4LK8nWMDk5fAXUfPgAeqpkMF/radbmTVpCs41eSOQPDBAqRTXu5fa49B5p717vy9lUNr4aCDt448ViL+0chx/OKlT7YqpnYHOA/0N9OXgkaBbxJWlW7YSPwZssSR3A57h4VAud35JHLyTa3Y5LNqJJ85NPm2dgYy8Q4d6ju86+bzVQU+h/RV8QkizG8XNweea8ftraED9QD/wCLdOijbNszFGEJBwTx9NSc1ZbM3enn8hDp+k3Bfaefqpt2buBGoBmYyN4Dsr7uJrXxMiaGjcsWQyVEjpHak3PzSAaXNs9Hkc+WiUxP4qpKn0qOXqr9BWuyYY/IjRfQoz7edSgKS6drsrKbYSM7r8rrtPaWzCBKpeEHA1gsmPqvzQ+Y+ynLdjf22u2CO620h/tThCfAOBj24rdJoVdSrAMpGCCAQQeYIPMUmP0M7KMrSG1GW46Q7hAfMisAPRyrEqNmU07sRbY8kmWghlzcM+WSudh7tJERIWEjYypHkjPePH01e1D2VsiG2jEUEaxxjkqjA486mVagp44G4IxYKzFCyFuFgsEUUUU9NRRRRQhFFFFCEUUUUIVZtnYKXAyTpcDgw8PAjvFZZvbvLbWBKPMksg/o4jqYfa7k9Zz5q2G5tlkRkdQysCGB5EHmDSbd9DGypGDG1CkHPYeRQfMQGxj0YrOqNmU9Q7G8Z8lSmoIZnYnDPksQuN8L+/Yx2kbInfoySB9aT5vqx66sNkdGuk67nVI54lcNpz5yeLH2euv0Zs7ZkVvGscMaRxryVAFA9Q7/AD1Kq9TQw04sxiaynbGMMeSxOKJVAVQFA5AYAHqHKvVbFcWEcgw6I3pUH41R7Q3FgfimYm83EfdP4EVoNqG7woGA7llO3dmG4hMYYKSQckZ5eiqXZm6dxbSCWG5Ecig4ZQ2RkYPuNaHtTdKeHJ060Hzk4+0cxVNitWn2jLFGY4yMJ5A+aSQWpU2dulcW8gkhuerkHJl1A+f1VKv91r64YTy3TSMhGmQ6+yRxGkjycHjwp22PsQy9pshPe3o/OmDaNyIITpAHDCjz/wC+NYW0P4znhqmwU4EkpNjkMuV7ddw3q5DTFzC95sFl11YX8kkcr3zNJFnq2y2UzjVjHjgZ8a+XGzr95kme+Yyx50OS2VzwOnuGe/xq+Jr5XQjaU4+HS3ut04aKniK4joovNoqtxNfLIxBA1hyVAYjA7gM+HjXz/wCXuf8A5qL7j1p24Sn5Jx75Gx6OA+OaY6rnbtbGcLXAAf2j0VpsbXAEoooorBT18IzSRtjcFtRa3I0n5jHGPMD3j008UVNjyzRQcwO1WZ/oRdfQX76/nUrZe6d3HKraVA5HtjiO/lTvtXaaW8TSyZ0rjkMkksFUAeJYgeuqmLfaJmK9XLlEleTsqerETskgbDnJDLjs6s5FRnmbIwxSWsRY9xTIqJ5/qMByKkxbHY+UQPfXWDduBW19WpfxIzx8QOQPnxVTH0h27Ru+mXCRyOeCHhG6I2CHIPGQcjjgePCo82+zRzMJAgiS5uY2IDFurhtBOCO15Won1e2siioaWi9qHU5Xuf8ArwWg6lqZcnN0v4apwAr7VAm+cWpEZJEdpGjIYINDKiOQx16TlXUgKSTxwMg1xXfyDSG0SjJixqCLlZgxifUX0qh0HyiDy4cRWl2jeKr/AKSb4Uy0Vxu7pY0Z2OFRSSSQOAGebEAes0uxdIMDacJLghSx0phNU7W41dvP7RcdkHmKkXtbqVCOnkkF2C6aKKVJd+V1usamUrcwxcNAAWVigYNrIc6kf6OOAIHE1J2bvYHlaIq7P10q4VANCRuiFn/WHUAzgZXn9EYqPaNTTRzAXI/NUxUUs/p/Bo16ZcHqyuQg1JIzokmS4CplGGXK44eIplBqTXB2iTJDJF74svtFFFSSkUUUUIRRRRQhFFKM+/XU308EyHqkNskboAcPNHI2JMvniUwCq4HeRzrv/KBBoDBJTlLVgAqZPyoN1CjLgZyuDk4GRxPEi2aOYWOHUA9bW8wo4gmeilCDpBjmaEQh1D3EcbF0BysluZ48YkBXUuCDg40kFRkVVWvSczRWfZXrJJLcXLaSI41mEj4XL6tehNXJgBz4kCmDZ853fhv6eXFGMLRKKU7fpJt3RXEcwVpI0Usiop6xWdG1u4TSQv0sgkDGSKYNr7WjtoJJ5SRHGpZsDJ8AAO8k4Hrqu+nlY4Nc3M6L24UyilJ+kiALqMNwAFkd8og0JG6I7nLjUuZF4pqzk45EV2t9+F66WKSJ103EkKEaGDdXbfKWJw3Z7IPD6y9+rSz9HNa+H8Gq8xBM9V19u/BKcvGpbxAwfWRz9dLl70kRmCV4Q6skUEmXRG7M3VlT1fXKzDDgEg4B7zjFSrnpGtkaVSHJilSMkdXpy7SKrazJoVQ0bAliuDgYycV7+int7p4eXqEYmq0k2KR5JGPA8PhS5t7dq5lcaVUoBw7QHHvPGrC46Q4EmeIpNlJerZgqadXWRRk+XkgNPD3Z/WDAOGx4bpFgZpUiWSSRJOrUKI2DkpK4ZW6zToCxOSSQRpxjPCsul/h5lLN+pijINvkL789Ou9MkmMjcDil/9CLr6C/fWpmz9wJWI61lRe/B1E+juHpqfsrpFjeKIyJJraKMu0aZTrWtflXVKNRcsYwSOBHIZzTHsTa6XUEc8eQkgyMlCeZHHQzDPDlnI5HByK15hPEPbFvz7KqImKRaWqxoqIMKowBXaiiqCsIooooQiiiihC43dokqMkihkYYIPI99QRu1bhWCxhS0TxFhxOhyWfys5JYk5OcmrSvhFeFoOoTGyPaLNJASza7o2gTS7mcYKgySZ0qAupBpwAo0hivjxqS1rYyyTKREzIweXPIM8ejUe7tJwPjwz3VSfybv2j8pDM3WZLRFs9bb9RITmXOogBueM5GMYAlncADyZRn+bHDR5UvboY+0oYZRhg6c8CM5PKq4DvgWq50RNzOT8jxF/BWy7GtE0DSg0N1qgsfK4ASEFu0eAAY5xwxVbewWERNv1WrUpkZE4jTFwAbLDIDHSsfEZPKoL9Hq9XoFwAOpSJiVyWZJVlRmy+MKQQFGDhuZxXUbkhXm1zqXuYrpeERAUzOsjOO2eC8uJGcjiKDi+EeCG9kDczOPyd163KuJkt0gnLLrWXMkkfAsdaqMaM8yABjvPnrgu6tms5l4ZRVBQv2VPWNKrsCc6i7Z7Rxy4ZqGu5A6m4j65CtwukMYgXVtEa4Da+KDq8hOGM8+Fc5+j9XaY9cv61i2SjMwzcxzspzLpK5j08FHMZzjj6Q74VBrohcCYi/I8vv0VkmzrFXESrGGnGpVUntdW5cMpBwulmJGMd+KkLsm01CQLHqMrMGDc5GILcQeJJUHTyyBwqsO5CZOJcdq75KBpS5Hkr2uyyHBDcufDjw8WO4ejqSJV1RzLJqVHyQERCo1ysO0q4J48xgDFe+18IXhMVr9s6/z5/S3FXA3VttLqIlCvjUAWAIBJCnB8jJPZ8njyqda2KxtIy85X1t6dCpw9SiixEmk9aQW1PjAx2dZ6sHz6cZ89SKaGjcFnvkebguv8/zgEUUUVJKRRRRQhFFFFCFWXG7dvJIZHiVnZ4nJOeLRAiInj80MfbVR/wAN2fBPHbCNQ8mHAySF+TYeMsS2UC6+yOXPuFNVIe0Oi/rZJm+UaVlNyeEfbBuOryGk19pVMYAGB2SRnvq/TSBxIlkLRbn8umSiRwCvrbYljH1ZRYh2o3jw3No4+piK9rjpTs1zXdXZ6OCI4laEqcaiNBBYxll1Y4azpyOAbA4cKWrnovdnEYeNYmilEkgRiQ73EUv6tZJWZHwnllmwcnGTUybo0VnnPXKetctko7MAbuK6ZWzNoK9jTwReBBOccbJ7L/POfI6X358L5KOfBTtrWGzrW1LvGpgLxtpVi2shlSMBdWHVSRhfJGOXCp9hDbPHOhXsTTyh1l0gSOSNWgcmU8MY58+fGlzaPReJNWm5VQ7ScDFqCCS7F2ojxINLDGgnvGOAr7cdGiPIz/KEIM8zshVtIE0ySgDq5lw40adRyDw7OQK9/oFmcxvc7jyt+XRnwV1d7N2dFDKziMRpHIspLMx0OytIGwSxLMq+JJAAqXd7Ds5mJdY2ZsSnDkE9gx9Z2WHAodJPeMA5wKo36PYisiGZcyQ3UbEIoJM9yLhWPa4mPGnB588ryr7J0eq9xJI8kbmRHyhSUYL24t2C6ZwBFjjpxq441cARC8WvbOvnuPLz1OfBe58FcHdixMZJjjMZiSPUWJURRlSiAlsKgKg4GOIyeNQdm7K2dcx9Yka6Z3caSSvWdXPJqGgNhl6zW2OXazivc26pNhDbPcBmieNusdAVcxy9YFeMMNScNJGrPDiSarLLozEckDNOrGMg4KOoJF1LcjqwswCnMmntB/JB4V417MLsUxvfLXQb/Lnkj5KVtqSwguHWWBi2lZ5ZACVQPMgDvhtX7S3jJwpxoBPDNSIN3tnt1g6hECzBdRJQFwpZerYNyHWuvDHzhjhRt/dP5VNK4uFSOW3SCVQmptCyvI2l9YCFg5XipxUHavR6s7yss6DrnmODGHAEsEML6e2P1q9VqD92s8DUmPjLQDKRl/dy+/K1l5Y8Fe2+7NmHBSNA8aKnZY5QCPq04A8G0dkN5WOGak2W70MLxtGunq43RQOWJJFkkzniSWUHJPj4mqvZ27Elq87wyL+vnicqVOFAb9exJcku6d4wAQCBxNM1UppHX9l5cPnw+5HVSA5IoooqqpIooooQiiiihCKKKKELzIuQQCQSOYxkecZBGfTStuteXVzDM7yKRgxwMqgByqkGcHAOHYjhyGngKKKW7N4Hf9FbiIbA91he7R/yP0VN+jsklvaxJb9XKmRM0kasrSfJplLNx7YMhzq/9QeBFD7KlZJFMUvHZ6xRKyliJRBNGwLg6VbOnjjtZFFFQ7EKx/Mn8Py9/wA5LzBsSYNDKlu6RRSWjOgADM0cUyTSLHnu1oPE6SeNTd3bWWC7aWSGULLG+MJqIL3s8oD6c6TodSfDNFFAhA0K8ftBz2lrmjPLeoEW7MrKUkjkVhFci4kQLqmZ51khK5P63AGcHuyvfinPdeJ1tYhLGsbgHKqAo8tsHSOC5GGK9xYiiipMiDDcJVRWPnbhcN9/P18AFa0UUU1UkUUUUIRRRRQhFFFFCEUUUUISls64vztGRZcrbBpNIEaFDHpTqm63UGDli2RhuR4DgaXLndW7e7unjVoyXvWjY40Sa47NVR/FHCyDzFQfm0UVoR1zo3Xa0DK2njz+agW3UnYO50y3FlrjxALe2mlBx2bqC3Nuq48e2rZ8Yqr4d2pf+GmM27/KI7h5FT5OhV8vcdWkpY4mjYPgkcU1r4Zoopn8zlJuQN3hf18AjAFZ7w7syP8ALGW2UPJs2JV0Kp/XapusVW5k4ZQT3jFe7W1ntppG+RdbKZ7uUz4DMVMbtaiOTPeNMXVnlz5caKKh+vcW4HAEfPgBx5dUYVUbH3duII4Ibm2aVIrtZmwolDLLZyCQAEDJE2cjHDWOJxmvku6d2IVR4XeVrdEt31Bvkri8klwXz2CsTRdoc+pxk8ASimHachdiwjdx3XPHeTnx0RgC9Tbq3CpdHqSTPBfogRFBDNdNIglPN9aaSjHlxHeKt5dit8qsZooCxUhJA8CxRqnWFmlVScwzLnII8scMnlRRUXbRkdqBv8Rb866owBaAKKKKzFNFFFFCF//Z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1028" name="Picture 4" descr="http://www.buscad.com/busco-a-dios/dos-camino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844824"/>
            <a:ext cx="4491608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954860" y="1748713"/>
            <a:ext cx="385192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Recuerda que en el mundo existen muchas </a:t>
            </a:r>
            <a:r>
              <a:rPr lang="es-CO" sz="3200" dirty="0" smtClean="0"/>
              <a:t>iglesias: </a:t>
            </a:r>
            <a:r>
              <a:rPr lang="es-CO" sz="3200" dirty="0"/>
              <a:t>y ya nosotros elegimos la iglesia correcta, pero aún allí, debemos elegir entre obedecer </a:t>
            </a:r>
            <a:r>
              <a:rPr lang="es-CO" sz="3200" dirty="0" smtClean="0"/>
              <a:t>o </a:t>
            </a:r>
            <a:r>
              <a:rPr lang="es-CO" sz="3200" dirty="0"/>
              <a:t>desobedecer las ordenes de </a:t>
            </a:r>
            <a:r>
              <a:rPr lang="es-CO" sz="3200" dirty="0" smtClean="0"/>
              <a:t>Dios </a:t>
            </a:r>
          </a:p>
          <a:p>
            <a:pPr algn="ctr"/>
            <a:r>
              <a:rPr lang="es-CO" sz="3200" dirty="0" smtClean="0">
                <a:solidFill>
                  <a:srgbClr val="FF0000"/>
                </a:solidFill>
              </a:rPr>
              <a:t>(Lea Mat.7:21-23).</a:t>
            </a:r>
            <a:endParaRPr lang="es-CO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677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dirty="0" smtClean="0"/>
              <a:t>¿Quién es el que pone las condiciones, Cristo o nosotros?</a:t>
            </a:r>
            <a:endParaRPr lang="es-CO" dirty="0"/>
          </a:p>
        </p:txBody>
      </p:sp>
      <p:pic>
        <p:nvPicPr>
          <p:cNvPr id="1026" name="Picture 2" descr="http://gdwm.org/wp-content/uploads/2012/06/The_Courts_of_Go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124" y="1556792"/>
            <a:ext cx="4515916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t1.gstatic.com/images?q=tbn:ANd9GcSia538ChhhE-pFhtLq5GAdEYs4GHgbw3LuDyXHVaBW-CL8Bjn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556793"/>
            <a:ext cx="3744416" cy="3744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5301208"/>
            <a:ext cx="91439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i="1" dirty="0">
                <a:solidFill>
                  <a:srgbClr val="FF0000"/>
                </a:solidFill>
              </a:rPr>
              <a:t>El único camino para </a:t>
            </a:r>
            <a:r>
              <a:rPr lang="es-CO" sz="2800" i="1" dirty="0" smtClean="0">
                <a:solidFill>
                  <a:srgbClr val="FF0000"/>
                </a:solidFill>
              </a:rPr>
              <a:t>estar con Cristo </a:t>
            </a:r>
            <a:r>
              <a:rPr lang="es-CO" sz="2800" i="1" dirty="0">
                <a:solidFill>
                  <a:srgbClr val="FF0000"/>
                </a:solidFill>
              </a:rPr>
              <a:t>es el renunciamiento </a:t>
            </a:r>
            <a:r>
              <a:rPr lang="es-CO" sz="2800" i="1" dirty="0" smtClean="0">
                <a:solidFill>
                  <a:srgbClr val="FF0000"/>
                </a:solidFill>
              </a:rPr>
              <a:t>a tus </a:t>
            </a:r>
            <a:r>
              <a:rPr lang="es-CO" sz="2800" i="1" dirty="0">
                <a:solidFill>
                  <a:srgbClr val="FF0000"/>
                </a:solidFill>
              </a:rPr>
              <a:t>gustos </a:t>
            </a:r>
            <a:r>
              <a:rPr lang="es-CO" sz="2800" i="1" dirty="0" smtClean="0">
                <a:solidFill>
                  <a:srgbClr val="FF0000"/>
                </a:solidFill>
              </a:rPr>
              <a:t>personales, y en su lugar, estar dispuesto a aceptar los suyos que comienzan por la cruz. </a:t>
            </a:r>
            <a:endParaRPr lang="es-CO" sz="28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3887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12968" cy="1143000"/>
          </a:xfrm>
        </p:spPr>
        <p:txBody>
          <a:bodyPr>
            <a:noAutofit/>
          </a:bodyPr>
          <a:lstStyle/>
          <a:p>
            <a:r>
              <a:rPr lang="es-CO" sz="3600" b="1" i="1" dirty="0" smtClean="0">
                <a:solidFill>
                  <a:srgbClr val="FF0000"/>
                </a:solidFill>
                <a:latin typeface="Agency FB" pitchFamily="34" charset="0"/>
              </a:rPr>
              <a:t>Pablo expone aquí las dos tendencias del ser humano</a:t>
            </a:r>
            <a:endParaRPr lang="es-CO" sz="3600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600200"/>
            <a:ext cx="8640960" cy="492514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3800" b="1" dirty="0" smtClean="0">
                <a:solidFill>
                  <a:srgbClr val="FF0000"/>
                </a:solidFill>
              </a:rPr>
              <a:t>Rom.8:5</a:t>
            </a:r>
            <a:r>
              <a:rPr lang="es-CO" dirty="0" smtClean="0"/>
              <a:t>.</a:t>
            </a:r>
            <a:r>
              <a:rPr lang="es-CO" dirty="0"/>
              <a:t> </a:t>
            </a:r>
            <a:r>
              <a:rPr lang="es-CO" i="1" dirty="0"/>
              <a:t>Porque los que son de la carne piensan en las cosas de la carne; pero los que son del Espíritu, en las cosas del Espíritu</a:t>
            </a:r>
            <a:r>
              <a:rPr lang="es-CO" i="1" dirty="0" smtClean="0"/>
              <a:t>.</a:t>
            </a:r>
          </a:p>
          <a:p>
            <a:endParaRPr lang="es-CO" dirty="0"/>
          </a:p>
          <a:p>
            <a:pPr marL="0" indent="0">
              <a:buNone/>
            </a:pPr>
            <a:r>
              <a:rPr lang="es-CO" b="1" dirty="0"/>
              <a:t>Piensan. </a:t>
            </a:r>
            <a:r>
              <a:rPr lang="es-CO" dirty="0" smtClean="0"/>
              <a:t> </a:t>
            </a:r>
            <a:r>
              <a:rPr lang="es-CO" dirty="0"/>
              <a:t>Gr. fronéō, </a:t>
            </a:r>
            <a:r>
              <a:rPr lang="es-CO" dirty="0" smtClean="0"/>
              <a:t>que quiere decir: “pensar </a:t>
            </a:r>
            <a:r>
              <a:rPr lang="es-CO" dirty="0"/>
              <a:t>en”, “ocuparse de”, “poner la mente en”, “esforzarse por”. El verbo denota la acción completa de los afectos y de la voluntad, así como de la razón. </a:t>
            </a:r>
            <a:endParaRPr lang="es-CO" dirty="0" smtClean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89447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5122912" cy="626469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i="1" u="sng" dirty="0"/>
              <a:t>Toda la actividad mental y moral de los que “son de la carne</a:t>
            </a:r>
            <a:r>
              <a:rPr lang="es-CO" dirty="0"/>
              <a:t>” está puesta en la complacencia egoísta de los deseos carnales. </a:t>
            </a:r>
            <a:r>
              <a:rPr lang="es-CO" b="1" dirty="0"/>
              <a:t> </a:t>
            </a:r>
          </a:p>
          <a:p>
            <a:pPr marL="0" indent="0">
              <a:buNone/>
            </a:pPr>
            <a:r>
              <a:rPr lang="es-CO" dirty="0"/>
              <a:t>  </a:t>
            </a:r>
          </a:p>
          <a:p>
            <a:r>
              <a:rPr lang="es-CO" i="1" u="sng" dirty="0"/>
              <a:t>Estamos bajo la influencia predominante de uno u otro de los dos principios que se contrastan en este versículo. </a:t>
            </a:r>
            <a:r>
              <a:rPr lang="es-CO" dirty="0"/>
              <a:t>La modalidad de nuestra vida y el carácter de nuestras acciones dependerán del principio que predomine.</a:t>
            </a:r>
          </a:p>
          <a:p>
            <a:endParaRPr lang="es-CO" dirty="0"/>
          </a:p>
        </p:txBody>
      </p:sp>
      <p:pic>
        <p:nvPicPr>
          <p:cNvPr id="3074" name="Picture 2" descr="http://t2.gstatic.com/images?q=tbn:ANd9GcT_w0fmVzi3HPlWUdD3kYl1G2h05MyI-Un93t_768fPA85wIa_rGmL1zRnQl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60648"/>
            <a:ext cx="3456384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t1.gstatic.com/images?q=tbn:ANd9GcQ73J4PQhTUaDks-qe8En66asWQmhrmuil-9JWZqjEg-kEBPpf4O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789040"/>
            <a:ext cx="3024336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6088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7504" y="404665"/>
            <a:ext cx="4320480" cy="406196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Isaías 30:21</a:t>
            </a:r>
            <a:r>
              <a:rPr lang="es-CO" dirty="0" smtClean="0"/>
              <a:t>.</a:t>
            </a:r>
            <a:r>
              <a:rPr lang="es-CO" b="1" baseline="30000" dirty="0"/>
              <a:t>  </a:t>
            </a:r>
            <a:r>
              <a:rPr lang="es-CO" b="1" baseline="30000" dirty="0" smtClean="0"/>
              <a:t>«</a:t>
            </a:r>
            <a:r>
              <a:rPr lang="es-CO" dirty="0" smtClean="0"/>
              <a:t>Entonces </a:t>
            </a:r>
            <a:r>
              <a:rPr lang="es-CO" dirty="0"/>
              <a:t>tus oídos oirán a tus espaldas palabra que diga: Este es el camino, andad por él; </a:t>
            </a:r>
            <a:r>
              <a:rPr lang="es-CO" i="1" dirty="0"/>
              <a:t>y no echéis a la mano derecha, ni tampoco torzáis a la mano </a:t>
            </a:r>
            <a:r>
              <a:rPr lang="es-CO" i="1" dirty="0" smtClean="0"/>
              <a:t>izquierda»</a:t>
            </a:r>
          </a:p>
          <a:p>
            <a:pPr marL="0" indent="0">
              <a:buNone/>
            </a:pPr>
            <a:endParaRPr lang="es-CO" dirty="0"/>
          </a:p>
        </p:txBody>
      </p:sp>
      <p:pic>
        <p:nvPicPr>
          <p:cNvPr id="4098" name="Picture 2" descr="http://4.bp.blogspot.com/-4Izj3fBkZqo/UGCbgWPaE0I/AAAAAAAACU0/bDPUo_9wukU/s200/servi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60648"/>
            <a:ext cx="4320480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0" y="4466626"/>
            <a:ext cx="914400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i="1" dirty="0">
                <a:solidFill>
                  <a:srgbClr val="FF0000"/>
                </a:solidFill>
              </a:rPr>
              <a:t>Dios les </a:t>
            </a:r>
            <a:r>
              <a:rPr lang="es-CO" sz="3200" i="1" dirty="0" smtClean="0">
                <a:solidFill>
                  <a:srgbClr val="FF0000"/>
                </a:solidFill>
              </a:rPr>
              <a:t>concedería </a:t>
            </a:r>
            <a:r>
              <a:rPr lang="es-CO" sz="3200" i="1" dirty="0">
                <a:solidFill>
                  <a:srgbClr val="FF0000"/>
                </a:solidFill>
              </a:rPr>
              <a:t>la dirección de su Espíritu para guiarlos </a:t>
            </a:r>
            <a:r>
              <a:rPr lang="es-CO" sz="3200" i="1" dirty="0" smtClean="0">
                <a:solidFill>
                  <a:srgbClr val="FF0000"/>
                </a:solidFill>
              </a:rPr>
              <a:t>rectamente. </a:t>
            </a:r>
            <a:r>
              <a:rPr lang="es-CO" sz="3200" i="1" dirty="0">
                <a:solidFill>
                  <a:srgbClr val="FF0000"/>
                </a:solidFill>
              </a:rPr>
              <a:t>Y para corregirlos cuando estuvieran a punto de extraviarse</a:t>
            </a:r>
            <a:r>
              <a:rPr lang="es-CO" sz="3200" i="1" dirty="0" smtClean="0">
                <a:solidFill>
                  <a:srgbClr val="FF0000"/>
                </a:solidFill>
              </a:rPr>
              <a:t>.</a:t>
            </a:r>
            <a:r>
              <a:rPr lang="es-CO" sz="3200" dirty="0"/>
              <a:t> </a:t>
            </a:r>
            <a:r>
              <a:rPr lang="es-CO" sz="3200" i="1" u="sng" dirty="0" smtClean="0">
                <a:solidFill>
                  <a:srgbClr val="FF0000"/>
                </a:solidFill>
              </a:rPr>
              <a:t>La </a:t>
            </a:r>
            <a:r>
              <a:rPr lang="es-CO" sz="3200" i="1" u="sng" dirty="0">
                <a:solidFill>
                  <a:srgbClr val="FF0000"/>
                </a:solidFill>
              </a:rPr>
              <a:t>Palabra de Dios es la </a:t>
            </a:r>
            <a:r>
              <a:rPr lang="es-CO" sz="3200" i="1" u="sng" dirty="0" smtClean="0">
                <a:solidFill>
                  <a:srgbClr val="FF0000"/>
                </a:solidFill>
              </a:rPr>
              <a:t>guía </a:t>
            </a:r>
            <a:r>
              <a:rPr lang="es-CO" sz="3200" i="1" u="sng" dirty="0">
                <a:solidFill>
                  <a:srgbClr val="FF0000"/>
                </a:solidFill>
              </a:rPr>
              <a:t>infalible para los que deseen ser verdaderos cristianos. </a:t>
            </a:r>
          </a:p>
          <a:p>
            <a:pPr algn="ctr"/>
            <a:endParaRPr lang="es-CO" sz="3200" i="1" dirty="0">
              <a:solidFill>
                <a:srgbClr val="FF0000"/>
              </a:solidFill>
            </a:endParaRPr>
          </a:p>
          <a:p>
            <a:pPr algn="ctr"/>
            <a:r>
              <a:rPr lang="es-CO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74992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es-CO" sz="3600" i="1" dirty="0" smtClean="0">
                <a:latin typeface="Agency FB" pitchFamily="34" charset="0"/>
              </a:rPr>
              <a:t>El cristiano tiene solamente dos opciones: o se ocupa de la carne o del Espíritu, pero no puede ocuparse de ambos</a:t>
            </a:r>
            <a:endParaRPr lang="es-CO" sz="3600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916832"/>
            <a:ext cx="2808312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Rom.8:6. </a:t>
            </a:r>
            <a:r>
              <a:rPr lang="es-CO" dirty="0" smtClean="0"/>
              <a:t>Porque </a:t>
            </a:r>
            <a:r>
              <a:rPr lang="es-CO" dirty="0"/>
              <a:t>el ocuparse de la carne es muerte, pero el ocuparse del Espíritu es vida y paz.</a:t>
            </a:r>
          </a:p>
        </p:txBody>
      </p:sp>
      <p:pic>
        <p:nvPicPr>
          <p:cNvPr id="5122" name="Picture 2" descr="http://3.bp.blogspot.com/-VE5ZDVPdy-k/UGHi_R6X5uI/AAAAAAAABEI/oFJLsoM28XY/s1600/428950_449568585064394_2106796335_n%5B1%5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412776"/>
            <a:ext cx="6012160" cy="5445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7218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es-CO" sz="4000" b="1" i="1" dirty="0" smtClean="0">
                <a:solidFill>
                  <a:srgbClr val="FF0000"/>
                </a:solidFill>
                <a:latin typeface="Agency FB" pitchFamily="34" charset="0"/>
              </a:rPr>
              <a:t>¿Qué hay que hacer para no ocuparse de la carne?</a:t>
            </a:r>
            <a:endParaRPr lang="es-CO" sz="4000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6" name="5 Marcador de contenido"/>
          <p:cNvSpPr>
            <a:spLocks noGrp="1"/>
          </p:cNvSpPr>
          <p:nvPr>
            <p:ph idx="1"/>
          </p:nvPr>
        </p:nvSpPr>
        <p:spPr>
          <a:xfrm>
            <a:off x="251520" y="1600200"/>
            <a:ext cx="8568952" cy="5069160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Prov.23:26.</a:t>
            </a:r>
            <a:r>
              <a:rPr lang="es-CO" b="1" baseline="30000" dirty="0"/>
              <a:t> </a:t>
            </a:r>
            <a:r>
              <a:rPr lang="es-CO" i="1" dirty="0" smtClean="0"/>
              <a:t>Dame</a:t>
            </a:r>
            <a:r>
              <a:rPr lang="es-CO" i="1" dirty="0"/>
              <a:t>, hijo mío, tu corazón, </a:t>
            </a:r>
            <a:r>
              <a:rPr lang="es-CO" i="1" dirty="0" smtClean="0"/>
              <a:t> </a:t>
            </a:r>
            <a:r>
              <a:rPr lang="es-CO" i="1" dirty="0"/>
              <a:t>Y miren tus ojos por mis caminos</a:t>
            </a:r>
            <a:r>
              <a:rPr lang="es-CO" i="1" dirty="0" smtClean="0"/>
              <a:t>.</a:t>
            </a:r>
            <a:endParaRPr lang="es-CO" b="1" dirty="0" smtClean="0"/>
          </a:p>
          <a:p>
            <a:pPr marL="0" indent="0" algn="ctr">
              <a:buNone/>
            </a:pPr>
            <a:endParaRPr lang="es-CO" b="1" dirty="0" smtClean="0"/>
          </a:p>
          <a:p>
            <a:pPr marL="0" indent="0" algn="ctr">
              <a:buNone/>
            </a:pPr>
            <a:r>
              <a:rPr lang="es-CO" sz="3800" b="1" u="sng" dirty="0" smtClean="0">
                <a:solidFill>
                  <a:srgbClr val="FF0000"/>
                </a:solidFill>
              </a:rPr>
              <a:t>¿Cuál es  </a:t>
            </a:r>
            <a:r>
              <a:rPr lang="es-CO" sz="3800" b="1" u="sng" dirty="0">
                <a:solidFill>
                  <a:srgbClr val="FF0000"/>
                </a:solidFill>
              </a:rPr>
              <a:t>l</a:t>
            </a:r>
            <a:r>
              <a:rPr lang="es-CO" sz="3800" b="1" u="sng" dirty="0" smtClean="0">
                <a:solidFill>
                  <a:srgbClr val="FF0000"/>
                </a:solidFill>
              </a:rPr>
              <a:t>a </a:t>
            </a:r>
            <a:r>
              <a:rPr lang="es-CO" sz="3800" b="1" u="sng" dirty="0">
                <a:solidFill>
                  <a:srgbClr val="FF0000"/>
                </a:solidFill>
              </a:rPr>
              <a:t>más preciosa </a:t>
            </a:r>
            <a:r>
              <a:rPr lang="es-CO" sz="3800" b="1" u="sng" dirty="0" smtClean="0">
                <a:solidFill>
                  <a:srgbClr val="FF0000"/>
                </a:solidFill>
              </a:rPr>
              <a:t>ofrenda?</a:t>
            </a:r>
            <a:endParaRPr lang="es-CO" sz="3800" b="1" u="sng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/>
              <a:t>Hijos</a:t>
            </a:r>
            <a:r>
              <a:rPr lang="es-CO" dirty="0"/>
              <a:t>, venid a Jesús. Dad a Dios la ofrenda más preciosa que os es posible presentar; dadle el corazón. El os habla para deciros: Hijo mío, hija mía, dadme el corazón. </a:t>
            </a:r>
            <a:endParaRPr lang="es-CO" dirty="0" smtClean="0"/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Aunque </a:t>
            </a:r>
            <a:r>
              <a:rPr lang="es-CO" dirty="0"/>
              <a:t>vuestros pecados fueren como la grana, los haré blancos como la nieve, pues os limpiaré con mi propia sangre. Os haré miembros de mi familia: hijos el Rey celestial.</a:t>
            </a:r>
            <a:endParaRPr lang="es-CO" i="1" dirty="0" smtClean="0"/>
          </a:p>
          <a:p>
            <a:endParaRPr lang="es-CO" i="1" dirty="0"/>
          </a:p>
        </p:txBody>
      </p:sp>
    </p:spTree>
    <p:extLst>
      <p:ext uri="{BB962C8B-B14F-4D97-AF65-F5344CB8AC3E}">
        <p14:creationId xmlns:p14="http://schemas.microsoft.com/office/powerpoint/2010/main" val="4292252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t0.gstatic.com/images?q=tbn:ANd9GcSasU2ltkFRGaokd4cyAiGJ4im6UNe-HqHlhyXVmdSdaHOR55mQb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568952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2608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Además, ¿qué otra cosa hay que hacer para no ocuparse de la carne? </a:t>
            </a:r>
            <a:endParaRPr lang="es-CO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37827"/>
            <a:ext cx="4258816" cy="3024337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sz="3900" b="1" i="1" dirty="0" smtClean="0">
                <a:solidFill>
                  <a:srgbClr val="FF0000"/>
                </a:solidFill>
              </a:rPr>
              <a:t>Prov.23:23</a:t>
            </a:r>
            <a:r>
              <a:rPr lang="es-CO" sz="3900" i="1" dirty="0" smtClean="0"/>
              <a:t>. Compra </a:t>
            </a:r>
            <a:r>
              <a:rPr lang="es-CO" sz="3900" i="1" dirty="0"/>
              <a:t>la verdad, y no la vendas; La sabiduría, la enseñanza y la </a:t>
            </a:r>
            <a:r>
              <a:rPr lang="es-CO" sz="3900" i="1" dirty="0" smtClean="0"/>
              <a:t>inteligencia.</a:t>
            </a:r>
            <a:endParaRPr lang="es-CO" sz="3900" i="1" dirty="0"/>
          </a:p>
        </p:txBody>
      </p:sp>
      <p:pic>
        <p:nvPicPr>
          <p:cNvPr id="7170" name="Picture 2" descr="http://t0.gstatic.com/images?q=tbn:ANd9GcQCqNHtQZMXzRg7qoIR3c1hVwzJx59Lxl9DlgLfOibzDMZhYPT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844825"/>
            <a:ext cx="4248472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95536" y="5229200"/>
            <a:ext cx="85689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>
                <a:solidFill>
                  <a:srgbClr val="FF0000"/>
                </a:solidFill>
              </a:rPr>
              <a:t>La verdad es un tesoro que ha de adquirirse a cualquier costo, y nunca debe </a:t>
            </a:r>
            <a:r>
              <a:rPr lang="es-CO" sz="3200" u="sng" dirty="0">
                <a:solidFill>
                  <a:srgbClr val="FF0000"/>
                </a:solidFill>
              </a:rPr>
              <a:t>abandonarse</a:t>
            </a:r>
            <a:r>
              <a:rPr lang="es-CO" sz="3200" dirty="0">
                <a:solidFill>
                  <a:srgbClr val="FF0000"/>
                </a:solidFill>
              </a:rPr>
              <a:t>, no importa cuál sea la intención. </a:t>
            </a:r>
          </a:p>
        </p:txBody>
      </p:sp>
    </p:spTree>
    <p:extLst>
      <p:ext uri="{BB962C8B-B14F-4D97-AF65-F5344CB8AC3E}">
        <p14:creationId xmlns:p14="http://schemas.microsoft.com/office/powerpoint/2010/main" val="314072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04664"/>
            <a:ext cx="5328592" cy="34956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La </a:t>
            </a:r>
            <a:r>
              <a:rPr lang="es-CO" dirty="0"/>
              <a:t>capacidad de ver claramente la aplicación de los principios a la vida diaria </a:t>
            </a:r>
            <a:r>
              <a:rPr lang="es-CO" i="1" u="sng" dirty="0"/>
              <a:t>requiere estudio diligente</a:t>
            </a:r>
            <a:r>
              <a:rPr lang="es-CO" dirty="0"/>
              <a:t>, y buena voluntad para admitir los propios errores. </a:t>
            </a:r>
            <a:endParaRPr lang="es-CO" dirty="0" smtClean="0"/>
          </a:p>
        </p:txBody>
      </p:sp>
      <p:pic>
        <p:nvPicPr>
          <p:cNvPr id="8194" name="Picture 2" descr="http://labibliaweb.com/wp-content/uploads/2008/09/hombreleyendobibl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04664"/>
            <a:ext cx="3279254" cy="349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23528" y="4096299"/>
            <a:ext cx="853583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600" i="1" dirty="0">
                <a:solidFill>
                  <a:srgbClr val="FF0000"/>
                </a:solidFill>
              </a:rPr>
              <a:t>Cuanto más se acerca una persona al Salvador y más estudia la Palabra de Dios, tanto mejor comprende la verdadera naturaleza de las cosas.  </a:t>
            </a:r>
          </a:p>
        </p:txBody>
      </p:sp>
    </p:spTree>
    <p:extLst>
      <p:ext uri="{BB962C8B-B14F-4D97-AF65-F5344CB8AC3E}">
        <p14:creationId xmlns:p14="http://schemas.microsoft.com/office/powerpoint/2010/main" val="2735322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Según el Espíritu de Profecía: ¿De qué manera podemos vender la verdad?</a:t>
            </a:r>
            <a:endParaRPr lang="es-CO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1600200"/>
            <a:ext cx="8568952" cy="4997152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i="1" u="sng" dirty="0" smtClean="0"/>
              <a:t>Si </a:t>
            </a:r>
            <a:r>
              <a:rPr lang="es-CO" i="1" u="sng" dirty="0"/>
              <a:t>se introduce el egoísmo y los ojos se cierran a las realidades a fin de obtener alguna ventaja temporal, se vende la verdad;</a:t>
            </a:r>
            <a:r>
              <a:rPr lang="es-CO" dirty="0"/>
              <a:t> y el que la vende, peligra</a:t>
            </a:r>
            <a:r>
              <a:rPr lang="es-CO" dirty="0" smtClean="0"/>
              <a:t>.</a:t>
            </a:r>
          </a:p>
          <a:p>
            <a:pPr marL="0" indent="0" algn="ctr">
              <a:buNone/>
            </a:pPr>
            <a:r>
              <a:rPr lang="es-CO" dirty="0" smtClean="0"/>
              <a:t>  </a:t>
            </a:r>
            <a:r>
              <a:rPr lang="es-CO" dirty="0"/>
              <a:t>Si el autoengaño continúa, llega el momento cuando se pierde toda comprensión del valor de la verdad, y se sufre la perdición</a:t>
            </a:r>
            <a:r>
              <a:rPr lang="es-CO" dirty="0" smtClean="0"/>
              <a:t>.</a:t>
            </a:r>
          </a:p>
          <a:p>
            <a:pPr marL="0" indent="0" algn="ctr">
              <a:buNone/>
            </a:pPr>
            <a:r>
              <a:rPr lang="es-CO" dirty="0" smtClean="0"/>
              <a:t>  </a:t>
            </a:r>
            <a:r>
              <a:rPr lang="es-CO" dirty="0"/>
              <a:t>Pocos se dan cuenta del peligro en que incurren al engañarse a sí mismos poco a poco, o del bajo precio por el cual venden la verdad y la vida eterna. </a:t>
            </a:r>
          </a:p>
        </p:txBody>
      </p:sp>
    </p:spTree>
    <p:extLst>
      <p:ext uri="{BB962C8B-B14F-4D97-AF65-F5344CB8AC3E}">
        <p14:creationId xmlns:p14="http://schemas.microsoft.com/office/powerpoint/2010/main" val="962413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es-CO" sz="3200" b="1" dirty="0" smtClean="0">
                <a:latin typeface="Agency FB" pitchFamily="34" charset="0"/>
              </a:rPr>
              <a:t>Jesús pregunta: ¿qué </a:t>
            </a:r>
            <a:r>
              <a:rPr lang="es-CO" sz="3200" b="1" dirty="0">
                <a:latin typeface="Agency FB" pitchFamily="34" charset="0"/>
              </a:rPr>
              <a:t>aprovechará el </a:t>
            </a:r>
            <a:r>
              <a:rPr lang="es-CO" sz="3200" b="1" i="1" dirty="0">
                <a:latin typeface="Agency FB" pitchFamily="34" charset="0"/>
              </a:rPr>
              <a:t>hombre</a:t>
            </a:r>
            <a:r>
              <a:rPr lang="es-CO" sz="3200" b="1" dirty="0">
                <a:latin typeface="Agency FB" pitchFamily="34" charset="0"/>
              </a:rPr>
              <a:t>, </a:t>
            </a:r>
            <a:r>
              <a:rPr lang="es-CO" sz="3200" b="1" i="1" dirty="0">
                <a:latin typeface="Agency FB" pitchFamily="34" charset="0"/>
              </a:rPr>
              <a:t>si</a:t>
            </a:r>
            <a:r>
              <a:rPr lang="es-CO" sz="3200" b="1" dirty="0">
                <a:latin typeface="Agency FB" pitchFamily="34" charset="0"/>
              </a:rPr>
              <a:t> ganare </a:t>
            </a:r>
            <a:r>
              <a:rPr lang="es-CO" sz="3200" b="1" i="1" dirty="0">
                <a:latin typeface="Agency FB" pitchFamily="34" charset="0"/>
              </a:rPr>
              <a:t>todo el mundo</a:t>
            </a:r>
            <a:r>
              <a:rPr lang="es-CO" sz="3200" b="1" dirty="0">
                <a:latin typeface="Agency FB" pitchFamily="34" charset="0"/>
              </a:rPr>
              <a:t>, y perdiere su </a:t>
            </a:r>
            <a:r>
              <a:rPr lang="es-CO" sz="3200" b="1" dirty="0" smtClean="0">
                <a:latin typeface="Agency FB" pitchFamily="34" charset="0"/>
              </a:rPr>
              <a:t>alma?</a:t>
            </a:r>
            <a:r>
              <a:rPr lang="es-ES" sz="3200" b="1" i="1" dirty="0">
                <a:latin typeface="Agency FB" pitchFamily="34" charset="0"/>
              </a:rPr>
              <a:t> </a:t>
            </a:r>
            <a:r>
              <a:rPr lang="es-ES" sz="3200" b="1" i="1" dirty="0" smtClean="0">
                <a:latin typeface="Agency FB" pitchFamily="34" charset="0"/>
              </a:rPr>
              <a:t>Por favor lea 1ª </a:t>
            </a:r>
            <a:r>
              <a:rPr lang="es-ES" sz="3200" b="1" i="1" dirty="0">
                <a:latin typeface="Agency FB" pitchFamily="34" charset="0"/>
              </a:rPr>
              <a:t>Juan </a:t>
            </a:r>
            <a:r>
              <a:rPr lang="es-ES" sz="3200" b="1" i="1" dirty="0" smtClean="0">
                <a:latin typeface="Agency FB" pitchFamily="34" charset="0"/>
              </a:rPr>
              <a:t>2:14-17.</a:t>
            </a:r>
            <a:endParaRPr lang="es-CO" sz="3200" b="1" dirty="0">
              <a:latin typeface="Agency FB" pitchFamily="34" charset="0"/>
            </a:endParaRPr>
          </a:p>
        </p:txBody>
      </p:sp>
      <p:pic>
        <p:nvPicPr>
          <p:cNvPr id="1026" name="Picture 2" descr="http://t0.gstatic.com/images?q=tbn:ANd9GcSrfMDnxzdPHYob2PCqUYPn3PrfdqTcQ531Dt8u3FzhJ5Q6OCAj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14634"/>
            <a:ext cx="4392488" cy="1858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mjesus.net/wp-content/uploads/2012/11/diogenes11-26-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727517"/>
            <a:ext cx="3312369" cy="1845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6" descr="http://t3.gstatic.com/images?q=tbn:ANd9GcSIjlS_sxftb-rZGH-6c1ljffaK_q1CqCkoQLbSU1uQ6WAHHdDI"/>
          <p:cNvSpPr>
            <a:spLocks noChangeAspect="1" noChangeArrowheads="1"/>
          </p:cNvSpPr>
          <p:nvPr/>
        </p:nvSpPr>
        <p:spPr bwMode="auto">
          <a:xfrm>
            <a:off x="0" y="-762000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5" name="AutoShape 8" descr="http://t2.gstatic.com/images?q=tbn:ANd9GcQN3tT79DmEffPPs7UZDKlU-hgFjU5m_or2lIBRrctrgUt0kGQzzQ"/>
          <p:cNvSpPr>
            <a:spLocks noChangeAspect="1" noChangeArrowheads="1"/>
          </p:cNvSpPr>
          <p:nvPr/>
        </p:nvSpPr>
        <p:spPr bwMode="auto">
          <a:xfrm>
            <a:off x="0" y="-884238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1036" name="Picture 12" descr="http://alternativalatinoamericana.files.wordpress.com/2012/02/tierra_ardiend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717032"/>
            <a:ext cx="2016224" cy="2160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www.javierllinares.es/wp-content/uploads/2007/05/diner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933057"/>
            <a:ext cx="4824536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251519" y="5880679"/>
            <a:ext cx="84969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i="1" dirty="0" smtClean="0">
                <a:solidFill>
                  <a:srgbClr val="FF0000"/>
                </a:solidFill>
              </a:rPr>
              <a:t>Finalmente</a:t>
            </a:r>
            <a:r>
              <a:rPr lang="es-CO" sz="2800" b="1" i="1" dirty="0">
                <a:solidFill>
                  <a:srgbClr val="FF0000"/>
                </a:solidFill>
              </a:rPr>
              <a:t>, todo lo que usted gane despreciando el Evangelio será destruido.</a:t>
            </a:r>
          </a:p>
        </p:txBody>
      </p:sp>
    </p:spTree>
    <p:extLst>
      <p:ext uri="{BB962C8B-B14F-4D97-AF65-F5344CB8AC3E}">
        <p14:creationId xmlns:p14="http://schemas.microsoft.com/office/powerpoint/2010/main" val="1531056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34481" y="260648"/>
            <a:ext cx="8229600" cy="16561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Prov.21:2</a:t>
            </a:r>
            <a:r>
              <a:rPr lang="es-CO" dirty="0" smtClean="0"/>
              <a:t>.</a:t>
            </a:r>
            <a:r>
              <a:rPr lang="es-CO" i="1" dirty="0"/>
              <a:t> Todo camino del hombre es recto en su propia opinión; </a:t>
            </a:r>
            <a:r>
              <a:rPr lang="es-CO" i="1" dirty="0" smtClean="0"/>
              <a:t>Pero </a:t>
            </a:r>
            <a:r>
              <a:rPr lang="es-CO" i="1" dirty="0"/>
              <a:t>Jehová pesa los corazones</a:t>
            </a:r>
            <a:r>
              <a:rPr lang="es-CO" i="1" dirty="0" smtClean="0"/>
              <a:t>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334481" y="2127047"/>
            <a:ext cx="5832649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200" dirty="0"/>
              <a:t>Cuando un hombre piensa que una vez que ha tomado una decisión debe sostenerla sin alterarla nunca, </a:t>
            </a:r>
            <a:r>
              <a:rPr lang="es-CO" sz="3200" i="1" u="sng" dirty="0"/>
              <a:t>está en el mismo terreno en que estuvo Satanás cuando se rebeló contra Dios.  </a:t>
            </a:r>
            <a:endParaRPr lang="es-CO" i="1" u="sng" dirty="0"/>
          </a:p>
          <a:p>
            <a:endParaRPr lang="es-CO" i="1" dirty="0"/>
          </a:p>
        </p:txBody>
      </p:sp>
      <p:pic>
        <p:nvPicPr>
          <p:cNvPr id="1026" name="Picture 2" descr="http://irg-2009.freevar.com/IRG/Nuestras_Creencias/Gran%20Controvers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7" y="2420889"/>
            <a:ext cx="2808312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34481" y="5495555"/>
            <a:ext cx="86300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>
                <a:solidFill>
                  <a:srgbClr val="FF0000"/>
                </a:solidFill>
              </a:rPr>
              <a:t>Satanás sostenía que sus planes para el gobierno del cielo eran una teoría superior e inmutable.</a:t>
            </a:r>
          </a:p>
        </p:txBody>
      </p:sp>
    </p:spTree>
    <p:extLst>
      <p:ext uri="{BB962C8B-B14F-4D97-AF65-F5344CB8AC3E}">
        <p14:creationId xmlns:p14="http://schemas.microsoft.com/office/powerpoint/2010/main" val="534554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850106"/>
          </a:xfrm>
        </p:spPr>
        <p:txBody>
          <a:bodyPr>
            <a:normAutofit fontScale="90000"/>
          </a:bodyPr>
          <a:lstStyle/>
          <a:p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¿Porqué razón actúa el hombre de esta manera?</a:t>
            </a:r>
            <a:endParaRPr lang="es-CO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03671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b="1" i="1" dirty="0">
                <a:solidFill>
                  <a:srgbClr val="FF0000"/>
                </a:solidFill>
              </a:rPr>
              <a:t>Jer.17:9</a:t>
            </a:r>
            <a:r>
              <a:rPr lang="es-CO" i="1" dirty="0"/>
              <a:t>. Engañoso es el corazón más que todas las cosas, y perverso; ¿quién lo conocerá</a:t>
            </a:r>
            <a:r>
              <a:rPr lang="es-CO" i="1" dirty="0" smtClean="0"/>
              <a:t>?</a:t>
            </a:r>
            <a:endParaRPr lang="es-CO" i="1" dirty="0"/>
          </a:p>
        </p:txBody>
      </p:sp>
      <p:sp>
        <p:nvSpPr>
          <p:cNvPr id="5" name="4 Rectángulo"/>
          <p:cNvSpPr/>
          <p:nvPr/>
        </p:nvSpPr>
        <p:spPr>
          <a:xfrm>
            <a:off x="251520" y="2978572"/>
            <a:ext cx="583264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Aquí se da a conocer la trágica razón por la cual el hombre cuyo corazón no ha sido regenerado escoge ser una “retama (zarza) en el desierto</a:t>
            </a:r>
            <a:r>
              <a:rPr lang="es-CO" sz="2800" dirty="0" smtClean="0"/>
              <a:t>” </a:t>
            </a:r>
            <a:r>
              <a:rPr lang="es-CO" sz="2800" dirty="0"/>
              <a:t>del pecado, en vez de ser un fructífero “árbol plantado junto a las aguas</a:t>
            </a:r>
            <a:r>
              <a:rPr lang="es-CO" sz="2800" dirty="0" smtClean="0"/>
              <a:t>” </a:t>
            </a:r>
            <a:r>
              <a:rPr lang="es-CO" sz="2800" dirty="0"/>
              <a:t>de la vida redentora. </a:t>
            </a:r>
          </a:p>
        </p:txBody>
      </p:sp>
      <p:sp>
        <p:nvSpPr>
          <p:cNvPr id="6" name="AutoShape 2" descr="data:image/jpeg;base64,/9j/4AAQSkZJRgABAQAAAQABAAD/2wCEAAkGBhQSEBUUExQUFRUWGBcVGBcWGBcVFxYZGBgYGBgcGBgYHCYfGBojGhgYHy8gJCcpLCwsFx4xNTAqNSYrLCkBCQoKDgwOGg8PGiwkHyQsLCwsLCwsLCwsLCksLCwsLCwsLCkpLCwpLCwsLCwsLCwsLCwsLCwsLCwsKSwsLCwsKf/AABEIAMIBAwMBIgACEQEDEQH/xAAaAAACAwEBAAAAAAAAAAAAAAADBAACBQEG/8QAOhAAAQIEBAMHBAEDAwQDAAAAAQIRAAMhMQQSQVFhcYEFIpGhscHwEzLR4UJScvEGFIIVI6KyM2LS/8QAGgEAAwEBAQEAAAAAAAAAAAAAAAECAwQFBv/EACkRAAICAgICAQMDBQAAAAAAAAABAhEDIRIxE0EiBGFxFFHwI0KBkbH/2gAMAwEAAhEDEQA/APSR0COtEaPpT50kSI0daGBwR2I0WaGByJHWiNAI5EizRGhgciRZo4S0JtIaTZyOxAqgfWkdBiecW6K4OrOCI0WjrRVkUVaJHYjQAcaIxjsSADjGJWLNEymACrGJlMdIiQAcaONHYkAFYjRZomWACjRxoJljmSEMGRHCIJkiFEAgTRIvliQhl8sTLBMsTLAAPLHcsEyxMsOwKNEyxfLHcsFgUyxMsEyxGhWIHliNBGiKgsdCuImGw3rw/UAnlRIpQsOVDXyi6pxE06hvw3rFlKcMKfHHnrxjglJbs7Un6FJswlDgmjjkdOdRFpE+jvq55/PWJPlUBBLNfShY9XI8IopITUaqtpfu+LDx4RlkjTs0g7VGlJW4bX57vHfqDNWM4ukirhq9T/iLTcVUbhva8X5nGCsnxpydGiKx1oVkzqsmu/P56w6Ex2wnyRxzjTKNEaCZYmWLsgG0RoJliZYLAHliZYJljmWCwKZYjQTLHMsFgUaONBGjjQ7CijRzLBGiZYLAHljhTBcscywACaOxfLEhAXyxMsEyxGibGUyxAmCZYjQWFFMsTLF8sdywrAo0Rovlgc2YwfSCx0dyxxSaRc0rp6fqF1za129DEylRUY2LrQMwd6lg3GK4ZBU3U72JHr6GHJ6A6Tx8dfGnlA8BL7yr0YeJUq+rhQjFxi3s15NIGftU4+1RccDU9GLvwjKxE7vABqt5h35UPLwjexEtiFaVBG4/VT47x57E4YuQD9oDf+Q+P+RGX1G1RphfsCjElTAm/dccCl/nLaJOJzmjEtq9/wBOevCAzEMatW5158P3D+CwecgnV1cwnuudrHxjgjyk3E63S+RrYGSCAeoHPX98YbN4Bh5JQK6JBo/X0hqWXc9PCPXg6VHmz27OZYmWLBQdosRF2Z0CNITxWJ7hy3juMxbAgeIjAM85r01Pv5+UcX1H1HH4o7MOH2z0Eyecjg1Hh1jsnGpKQ9yLRjJxhqCaG34PT1gcsuQE8K/NXeMZfVST+JqsEWtnoROD9H6U/MEEJyu6SDcgcYrLxzKY2bzF2js8zTVnN4k06H8scaLSlhQcRfLHQpHO1QJojQTLEyw7ECaJlgmWJlgsAWWJBcsSCwokxTCFBiwCfgsD7w5iR3THn1VNbG/m/t4GOTLNpqjoxRTTs21TQ3UQV6PCRlEJTy8C49HPhA5HaIttQilvnpA8tOmUsdq0aMtYLtoSIizVheEE4jIluf4+c40MKsFL6m/hDjkvRMoV8jpFIRnzQSQaFvZ/aNTLC0/AglxcPfY35Ro3aM46YOWopSxDgCh9iNPnVGcvKXNkljSuUs3hGvJWCNtCDp89+IhTG4AMQ1FCoHDbahPCIlbWjSDV7KSZ75Tej0/tJhjDSmzAir1/9qcO83SMfCkpQH1I40qPT16Ro4XG5sx+WjJZVavs0eLWgs1dCHrcdPnnGdOQE5WuCVj+0ivmS3TaD4tYKuTHxtCJxDMdKpfmAa8ifeIyZl2aY8T6KY/BMzkPkKhyGUlm0BPpGh2VJaWQ9SGa5Tq3Cp11jMnYwzEoSGzHuk7AkJPG3rB8RO+msEfaSE7vxPE0rGKyLk5pGjhceLZqYs/9skUJSVVuzP4QaUqyRtfkwjKM4sxqxI0LpBf0bxhnA4pKlgUdyx3+CN4/UJyoylgajo6oKSqtqi/h7Q0rEDK8I9s47KtKaMaK6GtflxAMOpSgwL1KR4X8CIt5Em0iPG2k2JYycyiajXm0KzFBTuwf2r7Q/wBsyABX7g3UfD5xn4dAUytAASBVgzHrw4naPPnBqbSOyLTiMFID/wDJq7NXjr4Qvg8QUkHSgPHTX55xpTcEcqXLOUoD9dRqKxmTAQtgCACRxYDhzbrFzg000TGVpo1sTjFBQNwQfANwjMmTjnvre7OR+YemJKsjaBi2gqKdWr8IsFgu+x006B/nAxU1LIyYtRR6DAJ7gMM5ItKtHc0eitKjz3tlPpxMkXaJlirEUyiONBMscywWBRokXyxIdiF8TMAoYxV4V1lO9RzFfNo9BiJIUGsTGOvAq+oAeh5EW4/NY48qtnVjdIKMVmBoHGU8GoCRwZXSkZGJT9KcSASBXhv5Bx5xodoYJSSFAtcPuW/kBd+hbeM5WLOdlfaoAp1cG9aPVTxjmf7m2NfsNzpKquP4/uvGogXZHaClB6sK0GlB0gxxQUTlszCvzbpHMBKSglyzsAdGVUAj5pGGPIr7NpwdG3gSpq/4iwxQKmO7fuM+X2iXUkhgD+SOdvCOyS6RMtZ+ILkHzHhHZ5OlE5vHdtjePVlAULggHYpfUcIDicYkyiRQjblVmZw3wQDF4gOUE00ruKGMtWJa5dJau4uKb18oxyfUUzWGBNFJk4ks5KXHkdC3EEQeQprEcTupiT5jlCycIE/UBJsCi1a+TUgaJjPsWBfcFWb/AI69RHM5e2dCiEmuUd0l3Z/SsKYieTQ0fbcX5UHrHVYtiA7D4PLSAYmf3CNRY8Xcs3ypjPmqHx3Zo9nTaEi5yJ4B1pem9BHcShxckEA18hzcQl2di6NocrtSjmtq19eMNYxbfdrXxLjpFKXwBqpHFYi5fZnexLv1d/CL9nL71/jDbV3jNxOJBDltX0f4/rBuxVupVR9uUa1GW1Lv6cWiYfKaCWkzVxMrMCo96gIrYs9452TPIWGo2m9gPnCKTsSwBFlEEtrx+UimFUUl2Zi9BSpJtqY6LXJUZU6Ge30HNQuSCzeFoF2fhmClfxzZEg8bsebRzF4moOoNjoRX1i2GXmw6QGNUku7MFvU6ORpsW4WpRc3IlpqKRqGT9RSgPtQ4RxUWJPIOAG3VGHiVEqUQlk5yDxN24mjdRGqccJZ7pf8Ai1nLh9KWjJxGJeYQHZ8xfiCCW5/NYrLNVROOLsKiczGgoCaW19BGj2dMSoFVe8ok8tPIefGPNJxJLggs/GnwNBMJ2iXDAkNlDWpaMYZqf2NJY7R7MYoM4rpT5xhOXjCosKspXhv4uYx8NiSi5c1G4vvx/EaoUyQRr6/PMx0eZyMfEl0baLR2AYFbpDwy0dalas5XGmVaI0XaONDsmijRIs0SCwoUx66AjQ15PcRzFJLAg2IILOzcNRoeZimIw7l2J8PB7wJSlM1W5Gmz7fvSOfk7Z0KKL4nMpLpIoavo1/I+cYeKlAoyACmlSCl3ZqGlQ/AbxtIRMdynRlMRVrOk0NyDY22hDHLeiwQRarKDuNQ5HEfkxlldo1xqmYMqYxfx8DptDy5ncI1anAvqPmkJdqJezg3UBrxqzHyrAU4ruvsWOlb+Y8Y896Z2XaPQzfsDbAOeZ/UUXjwEhIZmKSNwNuLEwnhsZ3ADoCR0JPt6QhOnVNHBd+dh+Y0lla6IUBifjyWUb/bTfTz9YSlT3GU8x1L/AJ6NxZbEzPA6bKb3PvBZSU5HGtQHbq41FenWMHvZolRqzJ/dABPuHFn94RGI8spHUW8XiuJmsQHvR+FL8eP+ITOJBQQ9QetHYefWHJgNTTU1oz+xjkpLggXZxzdq9B7wgvEaPz0gsrEUuQ5I2oB5aRCY6Lz5ipc1SQ5AAJ2Oar/NmN401zc0hz3idtAkEDgKAnqYysTigZhJeofmwdyY0sGsKw7N3ghNtxenl1bhG8CJLRgzJxpVm/Txp9i4kJ7w/iFN1ZP66jaMnGkJSHetaA09hf48WwuKDECtADfQ6eO/WFjdOwktHo5eIzAvYAEci9PEHx8FpPaTnKeY6EA+bCBYRQMsKcv/APH40Ty71OZ4wkEnNV3+4UqL/mKdp2SujXxWKKpiiLAAvrbKfaGMzSGFDmTWt6NTYD04mEFyVfUZiAebVbXYEgQRK3UoE90BhtVqcGq8EZO2NrQYqUlYVejubPYj5vC+Kmsl3GiXB1SQW2o8X+s1DoHGtfxXyML4nDHKHNySSzsA/G9D1hSbehpJCcslSggO5LcSD7CnjGnIkFlKozgDxTprWnM84UkJAmhqsHuxJDjbRhUHW1o05OGU7EhwM1wAk1IdjoC5/uDsTF44/YmbDYfBmYQoulCSanUlrVfXz4GHP95XKgUQRXiQaceXtCEvtJKu7mYDulgRRwxG9qRoYDFy5SmFX/Xlr0jZUn/0yd0eg7NSyB+x6w3HmFdv/wDcLUHl8rGjJ7cSRXdvnpHRHNG+JjLFLs1o5CkvtJBH3Dzi4xiD/IeMbWZcRiORTNEgsXE8wO3Jn9Q8BBJXbywKhB6Ee8YyJmh86HzNfGCCaNK8RHhLNkXtnqeOD9Gwnt1QqEDRxmLdKU/cUn/6iS7KSRS1D5vGV9QPelRyPLxhXtOS6LvY6hm1p1i/1OT2xeKI1j8RKzUbLuQwB5afqM7EYkVYs1wOpBbahPwxkKxGmhJbR+hqbabxo4cBcsHN3t6hiN6eIiJTvbKUaJK7TSrUA6jVJZrbPXkIspbk1bw2d68YSThRmrQi2tDccudLRFBQOUOGLOSWps249YHKx0FxijpqH8P1BsNMBTuC1DoeB6v+4BilApFagcAfDlFMAshgQCoOD0LCtrMYaaCh1c4UL5mLGlwSQrlx+MhmymlUuBzFK8CQ0HWl6NSh289LwupJDINCXbTNlIAIfd6jQv1XYJHZyRdyQbMCefm8TuvSp61oGPVzaB4pJalrEc9fX4IFJUxYNsOFtuY84Q6H8YgFAYtqOLaWpDvYU2hFe8S40Y3tY0t+oQYBBSas9RdT67bj2MCkuuoUx06V61rFqVA42jS7V7MC0qAf+VLk95JHjQjZvDFwChLAzJbMDlcZWq9K3eHZeMIQoAliSHu/d9C/pAVYAlaCqyGeooDQEjb08HuDViktDGGnHKtG7M24LhnsKP4Q5NmOskHQDpUW1vCWCwIViGY5fwxqW3B6iNNeFCATd2FdC501LWHAk7G3JIzSYJc9TpBuANeJPt5CAz8WtlEUKlEtR+g2Z/Gr69lJNCz/ANT6O7DiaVgM2dmzMXcFybk/aKs2tNIyjI0omInqABJ71m+X3htiU8hfk70PX9wn2exIKgwVR7VIzPU0pDxnJWo5bJSG/wDspRyi2nd6vzek0JoNJwqiSXZRAYOAad2jkfyHGj84Nh8OWYWsok/brXUl9H1rCGIxjFaUhWY/yaoDJ7o4ly22cloawmGILqIy0ao9Dz9Y3WVLohwbOqwiUKLbXpUtcswN6AUhabNCVEhXDk140cZKTkLHdqpo1fbzG8edIJNDrTl+PxEyyJiUGOy5xegtXifgh+RN7vK7wjhEpIKnpYEa8m6xoYJtACNLe0TFq7G7qh3CYgQycTCsuYApgBWsHROfUU5H0jpjnilRg4NnDOEdg4lK28lf/mJD/UxDwsxcPJdLPprU+NdooqQA2UCu1OvjFPrUbWgv6vHJMxg5KaU/DR5Z1l5FHD2rrTh83i2IlZkqDvQtb5eArzKJahALP9utDtRz/h4amKFHJzW4DenOFxQzyc/sObmByggMGdqakUOU6UOsbODEwd3IyaMSoHn3ebxrpKQ9RWofy944lyDptq1q0oLmKewWjGxeBsx73Ik70rbrC0+ecpNd3ZwRT0943pigzvUEGl2dj7xl4rBgqFUpc0Ojk6u168DbaJSGZaZ+cOm7OwOnAXjkkgrBJDLpsATQONKjLGgjsLPmQAmWUG4cs9UkEaceBcRnYlAD5xlP2rG72UAztna253h0AwiefqJc3ISxvm0FdDlv8DWKUlapYstJUVO9O6wOXQuW11vqrhpZVLmH78uZJtUsSCKf2hwxrBMdgFJWma5KaoVopIUe73k6ZgOTwDKY3CMCUkl2T3jY1Pm23tGPKXkDu5BAVS7Gp40Y8X2h3E4tVAS4cEEgVCTUhuVrg66wPDSyUuWJNSLO6af+zW9YaAeWug0SpyOO3VyIEjDFCwE1yu7PvX5wO0LSsSJapaCVGWVBSQz5FkfaSdnKgNgm+rsvFgzVMASrvU0UaqG+gO8GxoHPwyyrKG4aMN26wRcxaGP2qCjUGwILG9KQzhg5JUzgM7mrsq2wIFokxBZt2JOgFidd4EyR3AL77gF1WSAKqISAOBGVtmfR2PPSQtj/ABzEMO85Z2G9GD2F2scmdPKVkScycgUFEAgh3cOS+Zgu39TE3EOyZaghKm+8gN/SGISH2A9H1gAFiSSCPtAFnepZ3NN38OgZ6WSMpGUmtjlYBxu5v+KwDHz+/kSHcAOUkl8yjfQBJDk6Cj3F8oShPFiQoNlABIBINTRy+4h9IPyXEo5QHZKQ7bkAeTE+JtWJJmurLLcVrmYUP8l0fo9A43hfBzKOs90vYAJDmwAqSzU2NaEwafiEAd0EZmLtdt8tOlvUnLQDS8PLJzfUYtS4Kjqa1u3iTFTJAHdOagJN3dwQkVJFuMIFRt014O29DAp2LcAFQFQ78m5PwiVla1Rm2O/SXMJTnCbUcvc1Uw8N2EMS+wlFg6Vi6u8GFvudr7CMqT2g6nSag3pXTwj1WBmhaXFN6/KwObspV0LJwFCkEVqGduRApHU9nqBBFGoaMDWlzd4fUskWvrvHJmKbpb18dIfNjpCAwilahPNoNK7PmA1WaV7oKa6Eka00g0pWaLTp5Ab87QuQUi0oT2pMmkdT5lzEhFWLUKAbaCJE8mFCqpBzBVR5glhf5pC2Knfaps2UjxJawbWrRtLl0tS70G1uPCOSsKkVArd2L8301ifIBmL7SKUqULgsE6k1YX7ocaaOYEe3MygFBaHFCajUuxqk08WjU+mg0Z9xd3f3iq8PJJDoS1dOfhQ+cLmCYlhsc6VA5FFLEXDuQGNNj5GALUsEsgG5BKwkB+rCtL6CNdfZcstQNR2ADnR2ub1gkjCBCrndtByAh8yhLBqE1BoAQQ7EKBJJFDlBtrXhvA14ewUkqSxBDhTgsxY+Fdo0/poBolI40ejN6QCdiGOpNQBbnzoIamDMjE41WFqMzKBS0x1EAOxBSU0DtVyl7mkAx+JTNRVKSolTKdlJpXKp2bupoTvQtV3HY90F3dxtZ+8OopCeAWcoQmhd0EEkLSzgEbgX1YDWL5aEjJ7K7T+jNUCpsxIUhnCiGBoNS7Aj3j0GF7WlqlfSUouUgZVOkLcChJ3SW3HOMztfConspByqBZYACq7irmp4OKioAhKTPCwgkuoKCTnIcm3dVQhWyhertrVqQx3ESsyVJJDkKyrtmcXVo9asP6mgMnGZgC300qSKpIYHKlnDDUAdE3imOQQjOnMyD3sxP1GVSrk5gC1W9RAcHLcBAAbMokbABJAvdiAKVr0oXQzhJJWlYUkuWIWw7swd5JffKwPAbBgTCJzTVFRBmABVgHSxdQrs5I06Qrgp61MkF1qLpAclRS4JN6tRuGkcXjWJICElFTlD5kKSX7xck5ioVPSBjNqRPZaRYHNrSzkN0OlgYk2WorStTpAKSH0YG4fvKcAgVqRdozMTJIWElRScqlhiAS4cOdKkc6ddXsghMhBGYrUQpRVU/c1Nk5Q/V4h6AJ2Nh1KmTFKSQkKACDS1iQLEZtXvvZrtJfeCUa1AQyVO+qrsUk1060TONKFKIADkuXocqlMT5eLUaOyZ5QFTluVEk5nZIpRIarNoBrpcjVhZF4JaEZFLzzJjSwEh1JSfu1/pfM93vAe0MGXUJinzg5mIAQDQ94k/0pSDT7iYcGIRJJmLcrmZTZzaw1zWFOVEiFMXLUvMhdSCFzmJFg6JTirCpVa9L0SsB7s6eDLCVSsyiLMCB/eS/wBMOzA6DctBD2Um6hLyX7rpY9IbkKAQAohJ/pTtb7RxowiJkKWapyjRzWlHI00LXrVmrNsTMrE9lIy93M+iaE11rbrw6ik9nZUsBmNDmYEpcNaw5l4cxUpQJylyRawIvXTrSBjFEjKmherD03DCKJFMH2MKgvsbJ8w7xvdn4NMsMLk1uXajPSAYdNGBGhJo7/PSNFFruLaCIb9lJHFTwl3YN84wgrtaWTlCqnw+V8oeUk1o4+O7wpN7PlAkiWkEbABj0hWhhEzQkCFcVi+R9m468oIjC5hW3XpHf+kJbU3FS9KO355waESSt0g8OH5iQyMKNvL9xyC0OhX6h3o5qa+X5i654NltsK8vbXeByyVAtZNTYXp1r6xVCCHqSWr5RmjPsMvEgliVBqjLYvfbaBCcHLHXWpccWga+Qc3149doshCUvpXp+osKCfXIuC1qB6m1vlRAZU4qcpKu7vSrcebRdK6k1o1K/B+4OqaBpQ8KeVnaHQ6FUTF1c/BSIrOUl0i3x+fvBixgZlAMD0Y/NzCaCjMxMrMClQKS1xV6a+Y8YTlyQk1IylWpytqa6VZjo/AR6IIJFxxO8IL7LcuWPMXox8zeGmTbRnYzDE5ilQ+ozuA5UKqIOW6gHUCC5yqd6Rkpw4L55WcMCSAFVY/yA7pfhpyj1uG7KSPtSaMEkAum9Q1zTcWetovipK0pKWNQkkWsXtdNXs3OKUho8rLwncMxMsu9gWT3S4ISA4NqBrcY5hpzrWcoQkgAsTnIo5SFGt20dhHq8NJH0xQsA2vWhrd76DlC+P7NlqT3AApZShwC4YqUaitWb/jyjRSKs83MmlKgZYyJQQrMRkYOQHZyk8A5dr0ZfG9rAhRSkOupJAJU5Olk3NBbeD4/sybMcJLpZ65UrzG+YFqud7NCi8EQyfpq7tHynZrdR+od12Z8qB9mTGpMUFEpUCSSQFPUK/q+4Fwbw/JxPdVmIAGgcE6d3QNSnAw9gZIZpksOSFAnusqlQ7ceo3jUV2N3hmGjsoHKHG39Qe2hDxnLKiuTZnY/tQKQJikukuyWCSopBUz7B3IuSOJdHszHzZwyJyqWAwFglIBHJquTfd49Hiuys+bMW/pKnaj2Dk1S4H7MIf8AQXKSiWEALCSbO/3i/erejB7aRMckaHYzOxyEBIQtM2aAS6ViWlL2KTMotq6G4guFwwQkolUUt1ZlkMoqS7hQ7pGuj8Yz53YCB3lAObqUQt2Fe64FLAW6Bop2shKiFBIVRklyUuG0LAkZg9KNweL5pj5Khr/fLlzFBQJUkMHFxVQfbkP6taMaR/qN0utrOGIzaWG9fKM/srtMJCZE6U6R/MMlaKOC5YHbKehBuSb2EhjMQv6sssXAPdsRmT9ydaN1MVaDvaIvHFRUXIy1SmlNn3c0vrBMDj3WlLEu4L2q3Q0EKTsOUpJSFEPUgUf1AA33vCP+8yFJBDkU3t61aHVktntEhOlzqCH2/PnHUhg2r9a8fePOdh49gSSpRNNGAHu8PTe0wku/QuLWpYU2hK7opNGtLmk912I13Ytf5rDRQCPACtr31jFw+PEwlKXKxUjYF36C77CCycccynath/KhYONDvz1hOKKTvo08tAzNbhp7RYvlu/DYe535wsiaCdWBrmGo0G5Bvx5V6nG1JNmNmPAecZcUMKc2w8PxEin+8AoolxQxIXjECmygdADQa+/EQNUoA/cT5f4Px4oAWJJTQ6KBfe1N3juVkhRVUuGFwzNT55xlVGaLtUHT5xPrFSql9I6pGa7jZ7m4846g0I3vTao8CIewOS1XakVVML33oOlmgqZTenzSK/TNtNdPn6ikxpgkqG+/tvxEXSlhceHqekdErM9HNNhZz85xeWm4Ia3ysHIV2D+nZuHSOsQLvX/F4MF0D9dHtc6ikD+oeXnbjBaHo7KSoih1o2j0r5xWdmUBmYVytq1Gfff/ACIZkrSxBOXWrWGwGrOWpaF/pF+VWfrx2gtWNC82YEkUyupQAaz6nmR5w5Mw7WIf9b9fOKplBRfWpe9bu3PT/EVQhRoo0u9+T7elIGwZSbgg7pKiSXGapZyWJYU0gi5d8yBmSasxArVtw9IN9NwCS7b6OK+/4gkoP3XFAS7eHqYltk0JS5grmCQzVYhgxq7tYt4bwVGIzJKkgroqrEWLFmoTc8gYZQTVTO9C4tW3z3gUqWzKSAGNE3q9CzefDwVgohRhSQoapdwSAUkO/EU/TwL/AGoTlY3S7Ak3c2a7+tIYLad9S8orQjdJfibhnLxfH4dSRmNagOahN2AUDalrUvRozUt0y+KoXOGQA4Sc1SQ1AKMwFwzXJfpVQ4FEwvlTwcPw/PhDUqrBwH1NE+LUsYhmEEHyFhbjS0Wn6JaTE09nJSCyag5iCHHV7OSD0ECn4VaF/Vl5QsBiLIUP5IUGZtRsSNzGgsuCWAejF6MwoB7xwpCVcrghrjjf9RSbFTXQA4ROIllScyQACuWfuS9Qd2FgeTmM5X+l0qOYqcEEd4Chc6jh1jTTLqTSx4Uewa8EWmptbp4Djpwira6F2eWmf6ZWPsWA1X0voA/+YaR/ptSy6lgl6fcwFXvGyuUSxBIo7AUAvXeOrSqgzUNDVgmouAPOsUsjFQonsAJKig5Qt3zMCXdu8TQAGid3NYHIwH0D/wBs5lKokOQgVHeqxJ1oEgFm0hgYcJysncUeh1+VhyUSO6f5Byx/Wj2geRmliecJJ1J2BDVs1raWAfeJjMSkJCralr0qS17gxdMglQq9Q7d19GBY8dLwFXZrlzU1sdDThz8eURdAy5no2UeLP56xI6MElNHIbl1iQckFmXhu0J5nL+nKSoJDAkhKe65KmWKkkNx9dXCpMyqklqlnBVU0dhWrVbSkWMnLa+rMwFacdYHMmV5WG3J+sL3slNBlySGzBn4cKcjSA568v186wXDTlsWVlBAcOwI0pYczA1yyLgtuaueesAmysuaGzOCPFzXppBBMcWI9flY4ZVyTV+ZH4pHE8xx9fC0MnotkaoesWqPu5eZ3tFkrKS710Po3H8RJuIKjuNXrxgSspUVUoHp86xQIB36Hyi81Xvw18PWO4fvVF6CtN7ePnBQ/wWmTEpQ5DXJJ1FGvbx1geIUVFyWLOCSxZuOkCxEqaSyZmUbi4114N4kRU9nKIUoqDhyFGpN2PdIIsBxfxbUUg2PySQe8dB9oANGDGlaPobRJqkk90M4sHYE349TCGHwqksynOr1qa/rpDCUkCpvUfBf9RDSTD8jA+w2em/rpVv3FpUgkZt6NmYmxs9qjhaLImgFwR9rWcA6E3ereLHWOlL0SzPd8o51oDrE2UTCoYgAZqvWrnYjWztFzO7wsMqSou/AGqQ704V2jqsN3EKdx6MToTWr8w0Dw6e9QvZnJap2G9dRbgITp9BdBFT8xZ6ZnBGYEClbEsN+DQCbahzNUFJ5VNLN4eEVxKVJUwANmbMOIIHNuPIvHJmJUmjJLgPXgDobO0JQXoqyyJXdCr1FHYguT51D/AIgU5KkqBGRwQa1vdyD1gqJoAIcAlwaOatvR3q/CKAqqTUAkjmGJtvGii7IbSKTMUEHL9NV/uBBB1qDUNsXcx2VLdy5CTUg05ONn94hmEKq3sGvz+bwvPcOSeg6fOpjRfcnsb+gf460bjt6RbIsDRzcg6c33hJNlIUcwoA7uKcDzF9Yu6goApDCgGZ8oDgO75jYvFUg2MA1AUSeXoK8IIZiHJIccb23pYwOSA+9a8P2xeDKAOU2pWzBvN+DGJr0VoHNARZ700PGz1b1id1LVzA1IsxuRUU/zHJk0B2VZqt9xo9NEgWOrQucYlay5YFhZ9ydv883g9CoZVhkpAobk0poGpzav4i3+zrRSVeQ8Tq2nwyXMyJPebMCGue6WFW56wUpyoFQX2FKixJGlKDjzjB2vZSQFUsPdI4EMR0rEiTsUjMRlSWo5RWlKspniRFv9v5/oZjqmHManxggHeV09okSNZ9mQRFhzHvHVq9vWJEhB7CTftV/b+IDK1/5e8SJF+ihgnvfOMWUbjSlP+KREiQIAEzTpDEtNRzPtEiRrIaF0K73Uegh0iienvHIkZy6J9gF0Abh6wz2hTO1O5LP/AIxIkZy9FMYwcoEYpwKM1LV02imGNf8Ah6JcRIkSu3/PQ16EZv2q5w+stPIFnUG4BJYcokSLkAnOPegmOTUcj6xIkC9BLocwQzrGfvd0HvVqyt+QhfHSwJ01gAy1AMGYMk02qT4xIkTF/wBRIJdAptUqet/SKzU/9xPX1iRI6n2YiyT3h/dDMtXdPM+oiRITNmOSJQ+mCwcvpwhLtBTJLbe0SJD/ALTNDUhLoXzT6L/A8BAMBKAkzCAHcVbhM/A8BEiRzPp/4NpBAnup/tfq8Bnnup5j1XEiQ32JHcR9xjsSJFR6RJ//2Q=="/>
          <p:cNvSpPr>
            <a:spLocks noChangeAspect="1" noChangeArrowheads="1"/>
          </p:cNvSpPr>
          <p:nvPr/>
        </p:nvSpPr>
        <p:spPr bwMode="auto">
          <a:xfrm>
            <a:off x="0" y="-884238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2052" name="Picture 4" descr="http://www.losarquerosgolf.com/sites/default/files/Arqueros%20Golf%20retama%20monosperma_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978572"/>
            <a:ext cx="2684140" cy="2898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0" y="6023561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i="1" dirty="0">
                <a:solidFill>
                  <a:srgbClr val="FF0000"/>
                </a:solidFill>
              </a:rPr>
              <a:t>Tal es el hombre que, </a:t>
            </a:r>
            <a:r>
              <a:rPr lang="es-CO" sz="2400" b="1" i="1" dirty="0" smtClean="0">
                <a:solidFill>
                  <a:srgbClr val="FF0000"/>
                </a:solidFill>
              </a:rPr>
              <a:t>aunque </a:t>
            </a:r>
            <a:r>
              <a:rPr lang="es-CO" sz="2400" b="1" i="1" dirty="0">
                <a:solidFill>
                  <a:srgbClr val="FF0000"/>
                </a:solidFill>
              </a:rPr>
              <a:t>este dentro de la iglesia, pero si no esta </a:t>
            </a:r>
            <a:r>
              <a:rPr lang="es-CO" sz="2400" b="1" i="1" dirty="0" smtClean="0">
                <a:solidFill>
                  <a:srgbClr val="FF0000"/>
                </a:solidFill>
              </a:rPr>
              <a:t>convertido, tiene el nombre de cristiano  pero no </a:t>
            </a:r>
            <a:r>
              <a:rPr lang="es-CO" sz="2400" b="1" i="1" dirty="0">
                <a:solidFill>
                  <a:srgbClr val="FF0000"/>
                </a:solidFill>
              </a:rPr>
              <a:t>da fruto para Dios.</a:t>
            </a:r>
          </a:p>
        </p:txBody>
      </p:sp>
    </p:spTree>
    <p:extLst>
      <p:ext uri="{BB962C8B-B14F-4D97-AF65-F5344CB8AC3E}">
        <p14:creationId xmlns:p14="http://schemas.microsoft.com/office/powerpoint/2010/main" val="2292621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build="p"/>
      <p:bldP spid="5" grpId="0"/>
      <p:bldP spid="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1143000"/>
          </a:xfrm>
        </p:spPr>
        <p:txBody>
          <a:bodyPr>
            <a:normAutofit/>
          </a:bodyPr>
          <a:lstStyle/>
          <a:p>
            <a:r>
              <a:rPr lang="es-CO" b="1" i="1" dirty="0" smtClean="0">
                <a:latin typeface="Agency FB" pitchFamily="34" charset="0"/>
              </a:rPr>
              <a:t>¿Qué tenemos que hacer para dar fruto? </a:t>
            </a:r>
            <a:endParaRPr lang="es-CO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1087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i="1" dirty="0" smtClean="0"/>
              <a:t>Por esa razón. </a:t>
            </a:r>
            <a:r>
              <a:rPr lang="es-CO" i="1" dirty="0"/>
              <a:t>p</a:t>
            </a:r>
            <a:r>
              <a:rPr lang="es-CO" i="1" dirty="0" smtClean="0"/>
              <a:t>ara dar fruto primero tenemos que ser cristianos.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251520" y="3105834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3200" b="1" dirty="0">
                <a:solidFill>
                  <a:srgbClr val="FF0000"/>
                </a:solidFill>
              </a:rPr>
              <a:t>Mat.11:28</a:t>
            </a:r>
            <a:r>
              <a:rPr lang="es-CO" sz="3200" dirty="0"/>
              <a:t>.</a:t>
            </a:r>
            <a:r>
              <a:rPr lang="es-CO" sz="3200" i="1" dirty="0"/>
              <a:t> Venid a mí todos los que estáis trabajados y cargados, y yo os haré descansar.</a:t>
            </a:r>
          </a:p>
        </p:txBody>
      </p:sp>
      <p:pic>
        <p:nvPicPr>
          <p:cNvPr id="3074" name="Picture 2" descr="http://t2.gstatic.com/images?q=tbn:ANd9GcS72BBe_qn_lv2IxNlHeLfI8GeAfSvlwC_G5Wgq0VF-6r1r3fW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780928"/>
            <a:ext cx="2376264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5589240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>
                <a:solidFill>
                  <a:srgbClr val="FF0000"/>
                </a:solidFill>
              </a:rPr>
              <a:t>De acuerdo a esto, lo que </a:t>
            </a:r>
            <a:r>
              <a:rPr lang="es-CO" sz="2800" dirty="0" smtClean="0">
                <a:solidFill>
                  <a:srgbClr val="FF0000"/>
                </a:solidFill>
              </a:rPr>
              <a:t>han </a:t>
            </a:r>
            <a:r>
              <a:rPr lang="es-CO" sz="2800" dirty="0">
                <a:solidFill>
                  <a:srgbClr val="FF0000"/>
                </a:solidFill>
              </a:rPr>
              <a:t>hecho </a:t>
            </a:r>
            <a:r>
              <a:rPr lang="es-CO" sz="2800" dirty="0" smtClean="0">
                <a:solidFill>
                  <a:srgbClr val="FF0000"/>
                </a:solidFill>
              </a:rPr>
              <a:t>algunos es unirse </a:t>
            </a:r>
            <a:r>
              <a:rPr lang="es-CO" sz="2800" dirty="0">
                <a:solidFill>
                  <a:srgbClr val="FF0000"/>
                </a:solidFill>
              </a:rPr>
              <a:t>a la iglesia, pero no </a:t>
            </a:r>
            <a:r>
              <a:rPr lang="es-CO" sz="2800" dirty="0" smtClean="0">
                <a:solidFill>
                  <a:srgbClr val="FF0000"/>
                </a:solidFill>
              </a:rPr>
              <a:t>han </a:t>
            </a:r>
            <a:r>
              <a:rPr lang="es-CO" sz="2800" dirty="0">
                <a:solidFill>
                  <a:srgbClr val="FF0000"/>
                </a:solidFill>
              </a:rPr>
              <a:t>tenido ese encuentro personal con Cristo. </a:t>
            </a:r>
          </a:p>
        </p:txBody>
      </p:sp>
    </p:spTree>
    <p:extLst>
      <p:ext uri="{BB962C8B-B14F-4D97-AF65-F5344CB8AC3E}">
        <p14:creationId xmlns:p14="http://schemas.microsoft.com/office/powerpoint/2010/main" val="1599988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O" sz="4800" b="1" i="1" dirty="0" smtClean="0">
                <a:solidFill>
                  <a:srgbClr val="FF0000"/>
                </a:solidFill>
                <a:latin typeface="Agency FB" pitchFamily="34" charset="0"/>
              </a:rPr>
              <a:t>¿Qué dice Dios para darnos ánimo?</a:t>
            </a:r>
            <a:endParaRPr lang="es-CO" sz="4800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600200"/>
            <a:ext cx="4896544" cy="50116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3600" dirty="0">
                <a:solidFill>
                  <a:srgbClr val="FF0000"/>
                </a:solidFill>
              </a:rPr>
              <a:t>Isaías 41:10</a:t>
            </a:r>
            <a:r>
              <a:rPr lang="es-CO" sz="3600" dirty="0"/>
              <a:t>. </a:t>
            </a:r>
            <a:r>
              <a:rPr lang="es-CO" sz="3600" i="1" dirty="0"/>
              <a:t>No temas, porque yo estoy contigo; no desmayes, porque yo soy tu Dios que te esfuerzo; siempre te ayudaré, siempre te sustentaré con la diestra de mi justicia. </a:t>
            </a:r>
          </a:p>
        </p:txBody>
      </p:sp>
      <p:pic>
        <p:nvPicPr>
          <p:cNvPr id="4098" name="Picture 2" descr="http://t0.gstatic.com/images?q=tbn:ANd9GcTxbmjy8aesKwBM3hOXm5_8HngGbU8LQgf4MMLM1Zu5hYKI7-1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916832"/>
            <a:ext cx="4176464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034880" y="4365104"/>
            <a:ext cx="39604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>
                <a:solidFill>
                  <a:srgbClr val="FF0000"/>
                </a:solidFill>
              </a:rPr>
              <a:t>¿No </a:t>
            </a:r>
            <a:r>
              <a:rPr lang="es-CO" sz="2800" dirty="0" smtClean="0">
                <a:solidFill>
                  <a:srgbClr val="FF0000"/>
                </a:solidFill>
              </a:rPr>
              <a:t>crees </a:t>
            </a:r>
            <a:r>
              <a:rPr lang="es-CO" sz="2800" dirty="0">
                <a:solidFill>
                  <a:srgbClr val="FF0000"/>
                </a:solidFill>
              </a:rPr>
              <a:t>que si Dios cuida de estos paticos, también puede cuidar de ti? </a:t>
            </a:r>
            <a:r>
              <a:rPr lang="es-CO" sz="2800" dirty="0" smtClean="0">
                <a:solidFill>
                  <a:srgbClr val="FF0000"/>
                </a:solidFill>
              </a:rPr>
              <a:t>¡Cristo </a:t>
            </a:r>
            <a:r>
              <a:rPr lang="es-CO" sz="2800" dirty="0">
                <a:solidFill>
                  <a:srgbClr val="FF0000"/>
                </a:solidFill>
              </a:rPr>
              <a:t>murió por ti, para darte vida </a:t>
            </a:r>
            <a:r>
              <a:rPr lang="es-CO" sz="2800" dirty="0" smtClean="0">
                <a:solidFill>
                  <a:srgbClr val="FF0000"/>
                </a:solidFill>
              </a:rPr>
              <a:t>eterna! </a:t>
            </a:r>
            <a:endParaRPr lang="es-CO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749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s-CO" b="1" i="1" dirty="0" smtClean="0">
                <a:latin typeface="Agency FB" pitchFamily="34" charset="0"/>
              </a:rPr>
              <a:t>¿Usted cree que Dios cumplirá sus promesas?</a:t>
            </a:r>
            <a:endParaRPr lang="es-CO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Números 23:19</a:t>
            </a:r>
            <a:r>
              <a:rPr lang="es-CO" dirty="0" smtClean="0"/>
              <a:t>.</a:t>
            </a:r>
            <a:r>
              <a:rPr lang="es-CO" i="1" dirty="0"/>
              <a:t> Dios no es hombre, para que mienta, </a:t>
            </a:r>
            <a:r>
              <a:rPr lang="es-CO" i="1" dirty="0" smtClean="0"/>
              <a:t>Ni </a:t>
            </a:r>
            <a:r>
              <a:rPr lang="es-CO" i="1" dirty="0"/>
              <a:t>hijo de hombre para que se arrepienta. </a:t>
            </a:r>
            <a:r>
              <a:rPr lang="es-CO" i="1" u="sng" dirty="0" smtClean="0"/>
              <a:t>El </a:t>
            </a:r>
            <a:r>
              <a:rPr lang="es-CO" i="1" u="sng" dirty="0"/>
              <a:t>dijo, ¿y no hará? </a:t>
            </a:r>
            <a:r>
              <a:rPr lang="es-CO" i="1" u="sng" dirty="0" smtClean="0"/>
              <a:t>Habló</a:t>
            </a:r>
            <a:r>
              <a:rPr lang="es-CO" i="1" u="sng" dirty="0"/>
              <a:t>, ¿y no lo ejecutará</a:t>
            </a:r>
            <a:r>
              <a:rPr lang="es-CO" i="1" u="sng" dirty="0" smtClean="0"/>
              <a:t>?</a:t>
            </a:r>
          </a:p>
          <a:p>
            <a:pPr marL="0" indent="0" algn="ctr">
              <a:buNone/>
            </a:pPr>
            <a:endParaRPr lang="es-CO" i="1" u="sng" dirty="0"/>
          </a:p>
          <a:p>
            <a:pPr marL="0" indent="0" algn="ctr">
              <a:buNone/>
            </a:pPr>
            <a:r>
              <a:rPr lang="es-CO" b="1" i="1" u="sng" dirty="0" smtClean="0">
                <a:solidFill>
                  <a:srgbClr val="FF0000"/>
                </a:solidFill>
              </a:rPr>
              <a:t>¿Qué es lo único que hace cambiar a Dios?</a:t>
            </a:r>
          </a:p>
          <a:p>
            <a:pPr marL="0" indent="0" algn="ctr">
              <a:buNone/>
            </a:pPr>
            <a:r>
              <a:rPr lang="es-CO" dirty="0" smtClean="0"/>
              <a:t>Sólo </a:t>
            </a:r>
            <a:r>
              <a:rPr lang="es-CO" dirty="0"/>
              <a:t>el sincero arrepentimiento del pecador y su alejamiento del pecado, es lo único que puede influir para que Dios retenga el debido </a:t>
            </a:r>
            <a:r>
              <a:rPr lang="es-CO" dirty="0" smtClean="0"/>
              <a:t>castigo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(Lea Jer.18:8</a:t>
            </a:r>
            <a:r>
              <a:rPr lang="es-CO" dirty="0">
                <a:solidFill>
                  <a:srgbClr val="FF0000"/>
                </a:solidFill>
              </a:rPr>
              <a:t>; </a:t>
            </a:r>
            <a:r>
              <a:rPr lang="es-CO" dirty="0" smtClean="0">
                <a:solidFill>
                  <a:srgbClr val="FF0000"/>
                </a:solidFill>
              </a:rPr>
              <a:t>Jer.).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198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Finalmente: cuando hacemos esto, ¿qué tierno llamado nos hace Dios?</a:t>
            </a:r>
            <a:endParaRPr lang="es-CO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Prov.4:23</a:t>
            </a:r>
            <a:r>
              <a:rPr lang="es-CO" dirty="0" smtClean="0"/>
              <a:t>.</a:t>
            </a:r>
            <a:r>
              <a:rPr lang="es-CO" i="1" dirty="0"/>
              <a:t> Sobre toda cosa guardada, </a:t>
            </a:r>
            <a:r>
              <a:rPr lang="es-CO" i="1" u="sng" dirty="0"/>
              <a:t>guarda tu corazón</a:t>
            </a:r>
            <a:r>
              <a:rPr lang="es-CO" i="1" dirty="0"/>
              <a:t>; </a:t>
            </a:r>
            <a:r>
              <a:rPr lang="es-CO" i="1" dirty="0" smtClean="0"/>
              <a:t>Porque </a:t>
            </a:r>
            <a:r>
              <a:rPr lang="es-CO" i="1" dirty="0"/>
              <a:t>de él mana la </a:t>
            </a:r>
            <a:r>
              <a:rPr lang="es-CO" i="1" dirty="0" smtClean="0"/>
              <a:t>vida.</a:t>
            </a:r>
          </a:p>
          <a:p>
            <a:endParaRPr lang="es-CO" i="1" dirty="0"/>
          </a:p>
          <a:p>
            <a:pPr marL="0" indent="0" algn="ctr">
              <a:buNone/>
            </a:pPr>
            <a:r>
              <a:rPr lang="es-CO" i="1" dirty="0" smtClean="0"/>
              <a:t>Cuando hacemos esto seremos como Pablo de quien dijeron: </a:t>
            </a:r>
            <a:r>
              <a:rPr lang="es-CO" i="1" dirty="0" smtClean="0">
                <a:solidFill>
                  <a:srgbClr val="FF0000"/>
                </a:solidFill>
              </a:rPr>
              <a:t>Hechos 24:5</a:t>
            </a:r>
            <a:r>
              <a:rPr lang="es-CO" i="1" dirty="0" smtClean="0"/>
              <a:t>.</a:t>
            </a:r>
            <a:r>
              <a:rPr lang="es-CO" dirty="0"/>
              <a:t> </a:t>
            </a:r>
            <a:r>
              <a:rPr lang="es-CO" dirty="0" smtClean="0"/>
              <a:t>«Porque </a:t>
            </a:r>
            <a:r>
              <a:rPr lang="es-CO" dirty="0"/>
              <a:t>hemos hallado que este hombre es una plaga, y promotor de sediciones entre todos los judíos por todo el mundo, y cabecilla de la secta de los </a:t>
            </a:r>
            <a:r>
              <a:rPr lang="es-CO" dirty="0" smtClean="0"/>
              <a:t>nazarenos».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8944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316835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Solamente después de que nos hayamos unido estrechamente con Cristo y su iglesia, llegaremos a ser unos verdaderos cristianos, dedicados solamente a esparcir el Evangelio, y no tendremos tiempo para mirar las falencias de nuestros hermanos que seguramente las habrá, pero que con la ayuda del Espíritu Santo serán corregidas.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467544" y="3933056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dirty="0" smtClean="0"/>
              <a:t> </a:t>
            </a:r>
            <a:r>
              <a:rPr lang="es-CO" sz="3200" dirty="0">
                <a:solidFill>
                  <a:srgbClr val="FF0000"/>
                </a:solidFill>
              </a:rPr>
              <a:t>Mi oración es que Dios sea con </a:t>
            </a:r>
            <a:r>
              <a:rPr lang="es-CO" sz="3200" dirty="0" smtClean="0">
                <a:solidFill>
                  <a:srgbClr val="FF0000"/>
                </a:solidFill>
              </a:rPr>
              <a:t>todos nosotros, </a:t>
            </a:r>
            <a:r>
              <a:rPr lang="es-CO" sz="3200" dirty="0">
                <a:solidFill>
                  <a:srgbClr val="FF0000"/>
                </a:solidFill>
              </a:rPr>
              <a:t>en el nombre de Cristo Jesús. Amen. </a:t>
            </a:r>
          </a:p>
        </p:txBody>
      </p:sp>
      <p:sp>
        <p:nvSpPr>
          <p:cNvPr id="5" name="AutoShape 2" descr="data:image/jpeg;base64,/9j/4AAQSkZJRgABAQAAAQABAAD/2wCEAAkGBhQSEBQUEhQUFRQUFxcXFBcYFRQWFRQUFRQVFhcWFBQXHCYeGBkjGhUUHy8gIycpLCwsFR4xNTAqNSYrLCkBCQoKDgwOFw8PFykcHBwpLCkpKSkpLCkpKSkpKSkpKSkpKSkpKSkpKSkpLCkpLCkpKSkpKSksKSkpKSwpKSwsLP/AABEIAMIBAwMBIgACEQEDEQH/xAAcAAAABwEBAAAAAAAAAAAAAAAAAQIDBAUGBwj/xABEEAACAQIDBAUGCgkFAQEAAAABAgMAEQQSIQUxQVEGEyJhcQcyQoGT0RQWIzRSU1SDkbMVJDNigqGxwfByc5Ky4UPC/8QAGQEAAwEBAQAAAAAAAAAAAAAAAAECAwQF/8QAIxEAAgICAgMAAgMAAAAAAAAAAAECEQMhEjEEE0EiURQyYf/aAAwDAQACEQMRAD8A5RtnbM4xMwE0oAlkAAkcAAO1gBeof6cxH183tX99Dbnzqf8A3ZPzGqDVJKgJ36cxH183tX99AbcxH183tX99QaMU6QE79Nz/AF83tX99D9Nz/Xze1f31CoVXFATf03P9fN7V/fQ/TeI+vm9q/vqDR0cUBN/TeI+vm9q/vpSbaxH183tZPfUECnI1p0gomHa+I4Tze1k99LO1J/r5vaye+o8aHlT8cJZgqhnY7lQZifwqXSLpDkW0sQf/ALTe1f31ZbGw+NxcoiwzTyNxIllsv+o3tWz6HeRKee0mOvBBv6u9pG8eQrs2xdiQYOIRYSNVUbz6R8TxrNsn6cafyR7VC3+EG9r5etlv/wBqx21MFtCBikvwtWHEPKVP4GvU+TmdaDLzUN4gGoso8hHak/CebTh1sgP4E0g7Xn+vm9rJ769IdK/JZg8cC2TqZj5rpoCf3gN9ca6U+S3F4MEsplS/noL6d4rSEkQzIHbU/wBfN7WT30X6bn+vm9rJ76bkwZW/G2/u8ajEVt+LFRO/Tk/183tZPfQG3J/r5vaye+oK1ZbJ2Y08qRRi7yMEUa7zxJ5CiTiNRsC7WxBF+um9q/voPtqf66b2snvrrWyPJJgwgixHXyTa55I2KojckW3aA58aw/TXyfTbOAZiJIGbKkoBBB5Ovoms45IS0U8coq6M1+m5/r5vaye+iG28R9fN7WT31GtaiyXrbijImnbc3183tZPfSTtqf6+b2snvqEaANHFDJh23P9fN7WT30R23P9fN7WT31DIojS4r9ATP03iPr5vaye+h+m8R9fN7WT31DAoGlwQzrPQ7Fu2CiLOzE57ksxJtK43k0Ka6E/MYvvPzXoVxSW2Uc22586n/AN2T8xqg1O2585n/AN2T/u1Qa6V0IFGBQFHaqAFHRUtEvTBBBaWsVPpHbW4A76ttj9HMRiiVwuHklPEgWUeJNS2MqosPf+9TNm7JkmkyQRvK9/NQE/idwrqfR7yByPlbGzZF0vFHvI5FuFdZ6PdF8PgY+rw0YQcTvZu8txrOwOQdGfITPL2sdJ1CcEjIZz4tuFdQ6OdDsHgezhYR1ltXYXY9+Y7vVWlvUd8Ry52vSsAG9ryW8BSPhAFgAB/UUhxe4pEkiWuzBdPCpk6KUWxbxWHHXjTisRa26ocOMjOiuCB31LjQk91tDUJ2JqS7HQwOnE0tl7NjYjjfcfGouIxSxrckADjWT2z0vuGXUJrewOo4WI3VMskYGuLDLI9DHSnoJs3FH0YpTftR7r/vcK5XtzyO4tGJhEcyE9kq6g27wa3EnSJfNQEj91WPHw1qr2ntuVVJjSUFTwRqw/lNPSO5eEvsjmcvQrGqxU4TEXB4RsR6iN9bTyc7POESbEyKyzhupjVlsYwVuXAPHhVlhuneMQgZJs2/KA1z36jSl47ackwLyghn3g6EW3XFVLyXJU0C8P1yu7I20el0tyM7nhcEi34UjDdP3dWgnRJoXtnSQm5tusd971WYlDqbGqeMXk80HnXOrjtHTJqX4tEXplsNYZFeG/UTAtEDvjPpRseJG/11mw2tbzpfBmwCG5vE5soHBxZifCw/GsGK9jx58o77PFzRUZtC5RupBFqPPzpaEHfr3VuYDZJpNKYa0VAw1NBhSKO9OwOq9CfmMX3n5r0KHQk/qMX3n5r0VcEu2Wc22585n/3ZP+7VCFWG20/WZ/8Adk/MaoNq3XQUFS0iJp2GO5AAJJsFAFyfDvro/RbyK4zE5XnAw0J1JbWYr/o4eNJsDnceG1F997AAXYnkBW16K+SjHYw36v4PGPTmUqT/AKU312Xo15Ptn7OIaOMyzXNpH7b99uAFaoTuReSyDW9zSsDD7A8i+AwwVp74iUG93Nlv3INLeNb/AA2HSNQI1VVG4KoUfgKjxSKSQiknmfN9RNOOdBnbxAqQHDiVuQNfD+9J64nW4A5WvSEBIIVQo5miZgFJBzHdp9KkAbwg2IOv8zTRa2hFhfdbceZp4A2uRYkAUbajUX/z/DR8Ar9p7QEETyyWIXUW9IncKwc21mZjJM12bUDcEXggqX0q2910xijJ6uI2NrWkk4jvUf1vWZxguL6ngB/Yd9ceedqker4uKlbLxOk8CsBISBa9xV2NrgRq8UoZCLgf+1hoOiwLK+K4EFIAf5yn/wDNWeKkISwyqvAKOz+FYxbSOicYsRtXpRI7XNrcL6AeIqHhelzLfd/KqvHyAXJNZfGY250/lUStvZeNJ6SOnwdP10OVQbd1LPlCI3W9ZGprkgntvJ13DifVUyKCVtFilLHgEax9dCUr0X6ofTebT8oLSAbhbeVpmbDtIQx1vY/jWd2B0cxEuIXrIJFiTtyZha4HmgDxtWqxk8guFhlPhGf5a1bi07ZnaaqBTbRwrWsNLVWRbGNwwYnmKvOulvY4af2Z99ORYpASD2GHokEE+N91VFWZyT2QJtunCyhFVHVo/lFZQym+5WB3jvrPdL9n4d4ExWGQQlpOrniBJ+VKlg8XJLXFq0m2OjTynr8OrSE2WSNdSvfEPSX+lWeF8k2IxOBuziGYt1iRONLDsgSHgbGtsTkpquiPIWH0b/scWkjpI0rWdIugGNwRPwiAlfrIxnj8NKzjQAnssDpx3g8q9NTTPGa/RHLUYWiZLbwe+iFVZNBZKSaUTRGmB1ToT8xi+8/Neio+hPzCL7z816FcEu2WXHSHyFOUebCzmSRi0nVOoUNmJYqrc9eNcq2tsWbDSGPEQvG4NrMuhP7rDQ16vhxb9kAFrjeosg04k8aVitnJOoGIjR7EFcwBsRuIPA1ougOYeTroZFs+EYnFBWxDLmAYAiBTqMnNzW8w21WxABYGJB2gb6yKPp8h3UNqdF4pCDvykEKSbX599Ve0sNKL3FkXeF1LjkOVMaRo48duECBr8SbADjbnTpwyAnrD1hOoU628BWUw8bnI18mXze5eVudWT4yNRYli8lgLHtuL8uApj4l45Z1GUhFG+2ptRR4he0EGZ94vpc+NV7RtHlsCyk6AHKE/1386pLTOL30B421/hXeaKETG1FpCFJ4X3HuNNPPkuqrlH0jvPgN5qM4u379hrvJHcOBpbyWFspLcFGreJPCigok9Ydb37udU3Sza/wAGwcrjVmAVNbElzYm37oN/VVsmE07XZ/dBveuSeV/FyfDoYgCI44y6jUAljYk/0rKbpF4oqU6K74QEIHIW9Z3kf19dDEY44fEuHYOvVI0bDSzuL7vC9ZxdpFzbcRu9VRds43sr9ImxPcN1eetuj2YyNFielGW2pZ3sAOJJ3VZ4vEsqDOe1bnWK6LyL1rzPr1K5kU8XbQH1HWi2p0iMjG9acBuVkvbONzXF6z4fWo8+KLGo5xBtarjj/ZLyqHRrujOPjiLzMqs4IRA2oU2vn/tWkh8pMw1ZswPDQAeFt1c0jlyjTdRmcjjUyxu9GkZRauR0p+mGc3zuhHAOSp9VKh6dte2c+OauZjF2pv4QaPUyZZI9I6hN0+k3Bz4gmpOzumgmumIVJlGmuj2Omjc65SMU3OnUxJGt6XraJVM7Xh8K6IDs5lltvw8jZXQfuyVrNk9LDYLOpSS9mU7wOfeK4JsrpZLEwIY2G8X3+uugbK8oasBnCNcWJIBYeuqUuJjPFyOuw4hJBZSGUjdoQb1k+k3kkwGMBPVdRJweIBTc8Su5qqoOl0d7LlBXvsK0myOmSSOEfQtorDVSeXca3hkvs48njOO1s4v0m8i+OwxJhAxUW/Mtg4X95Dx8K5/iMLlJDBkbirAqR6jXsrrPV/nGqnbvRPCYxcuIhR/3rWceDDWujk0cp5HEQG//AMpqRbV2vpH5ACCXwEwHKKT+z7q5jt7oxicE2XFQuh4Na6N4MNKuMxUbXoT8wi+8/NehSuhI/UYvvPzXoVyye2M7VHinOUKygW83RjoOY3XpkSsSQBvOq+f+A3CokHVyAhHbQ9oKtkzDeGenpsQyowAGpGfQqigbiGGprddDJsc1ySNCNLHep5svAd9S1kDXByvYbxbT8KpCc15R5y6Em4Vx3KNW9dTEiJHYUa2zE9hfUBrSAGI2SG807uB0qoxcXVHPlJYaAjVgOY7q0cgUb5AO4Wv6762pQeOTS3rIt/OgqzILtS7qspLuDdQhskY+lPe2tWUM1yZFbMCDeQG7EbrRoeA51J2j0cikXVcwJ1toWK/SI3iqSXZkkbDKWuTYm2UxxfRQbvXRYy6w8gzMkjKqhR2QSZOeZn4eFS/0qMp6rcumdt347zVNDhk0LZrDgDbP3ud9TY8cJezGAMu97WCNwuvGqJJbSqWub3tdSd/iqVmfKNsHr8IZFXrJYO0uo6xkOrK37oHat3Ve4pyrdrtaAXUfKu3K25RVb0k2sYIWAy9ZIcsagG1jq4kPMLeolSWyoJuSo4Li5TFILroRmB7j3VC2tjg4AtrWs6c4FFihljIZe0jfSzDUfwi9YF0Ja28njzvXKkm7R6bdRLDYbkrKB9EeuxvUCfQ1ZYHZzxzFTrcEH8L1V4gdqrfZknKhIbSmAdacY6U0grRIyyS2iVBJT7Ye4uN9Q0NPob8aitminaojM9ANQlTWkBa0owblY6HpYlpjLSdaXGyvY4k5JafinI3GqwS09HJUPGjWOey8j2o3rFX2x+kxWysd50IO47waxqTaUtcTurFxaZ0KXJHpzo3t04qBXH7RBZl4sw0zeFXMeKA87xJ5HlXF+g3SBonUg6GwI512HC49ZU0y5hqQRu8a6IS5KmefmxceiyWUNy7gf7im8bhI5UMcqK6kaq4DKRVc6i2+17XIPbvyXuqQs8i2zDfoFGoXvZudapL4cxTfE3Cx9iOJUQXIUbhmOYgesmjqynnBYn/N1CuaS2xlN8FHnSyFwTdfRSP1DiOZqwigAYkkkniTcG3IbqppZSSBIMsd7kHTMeFwNTUzDTgkFT1bH0Tbd3Dka6l0UhzGIEIaPMjyNZiq5mYDUC5NkF+NJEl7KSytucIc5cDdeTcBRMCyssrlULWVVGW4OlmflU+BVjURKoEagAKNR/Ed9MBqCW53hW0vbtWAO53NhvpQxAbQMMyXtlvksTrcm2vfUHGyKGKAZd1nfSBWbcAvp871IeXIEc6qVKOZBZQw3FFG+5voKRJaxyp5pzXAvqbi3c26jaVSvaXsjjVeTewawU+aGuM3HRRp6qcfEnS5K3a4zCwItbLkGtjUgKm2aCOyQwNRVRkNt3DSp8UgJ00BANjYEE7r+kL092XHa0HE6gfjSHyKvCFYrkAlz5zX1t9Gsr0+jcxxTSDLfMioLscxOZRcaLcca2suz+KFW8KrcZswShlYuoIy2G7MdQ1jxBtrSkr0zTG6lyOHbcxTJEUkRbXFrHUcwT41keuswK8N1avppAUxEkLAgxnXvO+/hxql6P8AR98Zio8PGQGkzWLA5RlBOtuGlvXWMInoTl+NlxsBg8i5j6Jv41mtoIBIwHM/1rQRbNeLsyAqwLDmLqbHXlRvh1F7qLnjai6I5WZV4TSBFVvjMPY1CdapMzaIppStSWGtCrshoXI16FqSlLvQVFgVaUY6NRTgGlJmnZXSrY0kPTuJ30xetF0cEtS0Po9OpUVDUqMiocTox5DQ7C2vkIG6unbG6QaKRow1U8/HnXFla1bDo5tUFQCfN0rnmq6OqLTOwx9L43t1mUP3C1W0O2oyLXsD6O835k1yeUM1iN/Dwq1weM6te03vrJZpJi/jwZ0VsQpOhFHWZ2bj1eJWBve//Y0Kv2N7OSWNJtBtKSbadokKTcqWubWPOncHIykBj27nKGXfbiH4W5d9Myo5aysC0g1YhRFkVjmEY3lwLXtS4cQCrXDWvlUNoWIt27HUL316CWjFE7DY1yQJCoVLh1t52Y9k34AGpUEqXARvPNuNjfdbu0NVKYrKe0Lkecp0APAA/Stw3UoiwbIzEGwcXvYA3yg7wTzp0BbRwJ1mcdlrWyt2o7bwVU7z30UMMpmfsBEuRcnO0qlRZkU6R631qLLtA5lURKbalWLEgHQBWGg50EaRkjZnsSSJFuy6EkWVjroANaVCoTBGMjodSoIkjjbrWQk3U59MoA/CpMbiULHGSAvacgghwB9edCaVDGiRGONAFIIy3sWB07TDzs19TTeF2WBH1LBBDoRh41AjTkM+866mpoKJglUMVzXLZQwXzhbcXkOhB3d1T44Tc3yqpW2UalWvxJ0t31STYg+bFF1gQhZM91jROUQ3uQbHlpTkEqyM7gkt5h6wZSQvGNN5S/qNFAWwWPS7MbEiw0uRwtTiFZE1Sxva19bc/wC9VUDAF2XPZ7Fc7Mch3FVi3oNKcxG0EiCliEAIFtAxZtNFGpJ32qRJGa6ceTNdoSiaGYQzKuSS6lldR5ptwbvqmi2Nh9hYSR5GMuKxN4VkGhXNoci+io3k8bV0hNtK0mS5XfbMAoIFtdda475SojiMXNIXFlYRpvyqqjXKPpE8amWlo6MalJ8X0Qnj7IU27AFjzPP+KoWJjuL/AM6rYdv5MsUo1GmbmPRqx63nqG3d1YUdLVaKjaMQtVO61pMbFcVQzx2pxJv4V0lIp2SkVoJib0atQK0iqJSokRmnqixmpDHSoNPhAxDa0zTkp1putl0efLsMGnVamaMGmClRLSSpuAxhVrj11VpJTyS1nJHVDIjpmzekEYUZjYiqnbG3QzHKbisfHiDzo5MSedczxWzoWRI6t0SxhODjN+Mn5r0Kg9C3vgYvGT816FDgcjnbbN91JdmJKTKLsjrdY8M262Qas2mpGnOkOmdV6uQpmGbr3sSw+hGLarfQDmRSZZHDvksx1Wy9mCO/GUj9oTx5U5isYYlvM0WRQP1tlAjiLEfJpCPOF9Bbxr0F0YgM3ZI0NiLRXBxBYC56zk19fCiw7XbRg1x8oB56jio4ZxpUXGYjOC/VzWlIjJ6oCWdVbM2R76R2+larDC4QNGOsiWM5mZUS5smgQyHi+huN1MpEiE3uy2dtAFLZf+VQExBBuzZu3Zs1yO1oUNtwFhrTz4rNIEQBAD23PZQA+aNdCb99PLCo7Q7Q15WY9y8xagBUOHZpVZmGUrbJayq17gR8iN+u+p+HnI3kyWJ5Bh/q4EdwqnxGNVvQLIQpKHmVPod3Gk/D8keYlQgIANrBi2gQgf5apAvcKiBnbM7ngrMD1N/RUDgajbRTOyOj9W6jL1oAL5C2qrfS3q0qnbahll7Kgqh89dyk8Xc7x3C9KxUbMCOsYKQbEACRSeIb6J/ppQFE5NpkPlLqzKQocA9aWN/2h3BD9LdUGXGsyNlAEqdtEQrLO4Gj3cixN9xHhQwgUZmjuOstnJOa5UW/CkJh7MGzBbMWsMqFmAsoaU7l4mooqhSYku6kpYlWkQ5usZTazq0nm3a1sttCDWQ6S7XgfFLFKti8CsGLqbtY2BCgANVh0h2gyIwIzRgs0QXsojkekfSjvm1rmu3dpicDOQxGodVy5B9WOYqZIuMmmUu0pSXa/P8AkNKn7E2pcdWx04GqfEA319RplWINxRxtEym+Vm3LmoONiuLiomz9q5hZt9TxKD31jx4s6E01Zn5zram1Wp+OwgBJHGoiR1QwilIZasMJFrc1DxT9o8r04vYSQ2ppxgbUx1oFKXGVfEh5EiPINaRTk1r6U3V0cUuwUKBoqBB04tN0sNQVFjymku1ID0GalRo5aOp9CT+oQ/efmvRUOhHzCH7z816Fc77ZmdGupQLaO5Y9UUJ6nMWIJduJHEc706AD2Soci4JdfkIiCLrGvpX3huFqKHBJqoFkBziKM5VZwSSzDW7cTqKPD7ZR2RY0JjXR3PYWAtuXKdWO8HlcV1p6KESiOEZs0gLHLrndjc30jvuG/uFQ8XiWZnyuZIkQERRX+EPKT2RbegXjfQ3qQ2FVQxEjsXZmXESWZYju6uMaWsNLa5qajZjYR5upCFmkAC4uZzYFUBtYc77xTAiBY2lzykyO6M0kWa8EKKcjSOy9lZF3f+1L2cPlLoSy5HDyaZEYAZFiA8/MtrsOVPmGNswKoqsB1kYUDOAMilzfQ23jcDvpsYqMOI0BYKDfIPk0yjc7cCBakA5LHHBGSHYFjozC7m5sI1A1K61W4zEKctgNBlcKbqVva9vRYHjvpIYKXjLSP2QxxB3nN6MfNl8KRgy5stz1aXBd1HWO1rrmtu10t66B0N7TtIx3xFRnQ3sjC4BuBpfdS48TIFNlDS8FY9nQ2uWHdrTnwQ62OpBBNtTcjTWmTLk0DZmIIvl7N10ygD0uPfQMkTYgRhc5sxIAyDzmO4W4DvNRNpRyOlms0fndnL1sRKEMVv2XBGlj40kT3bt2GcAHNdkbL6NxuPKjxGOCtkOgtfQE620F+ZGtSUYXpITmkjzFljYZVZuyAyLYMF0v3Vm5XUkE630H0FtyrWdKImLXbKBqUVRqNPTPEVlrA6MoB5cPVUSAgTdrcLAcTUR4Rz1q2ntbXd4VEaMnVfN5tvpxZL2QEfKdKt4MXoKq5Y+61CCS1ElZWOXF0WkxzGmBGQKVFiFtqaiYnHE6DdUqJrLKkSo8aqA31P8AKq6WYk03moi1UoJGEsrkCjoqMVVGIYoZaApa1144KWhDZorU/lvTTLWWXG4MSYkUdqNFqbh9nZ/TQeJrE1jFsgWo6sX2HJwyt4MKhy4Zl0YWpWKUWjqHQn5hD95+a9Cj6ED9Qh+8/NehXO3tgbmdryLkLNmcLHFDmyllYteaQaKAdW5ijfEF2OcEykMcwQGKGQm+VrasGt550terD5Zy4lypFfsJGcrSLbfOQNQTuAse+kyxyCRCFIA0QIwEeW3/ANzbVW5cCK6l0UiBFiFY57/s2BDSKRGl016iL0iG0F9eNOrjQ0STl3iZyS7PHnnVb2KiPcV3HMN16UoU5njZiUJ1eywow3hb7+V6Y2fKFVWWRetxCF5mkNmNj50KkaLuHDdVAPzYZAGjARncqQuezzAENa/o3A3bid9QWDJkVEXsEt8GVjlaQEljJP6TZSAQ2nZ0p3FxAR6MYw57fZzSvfRir+jcbuVIZAqCMDsL5kKkl2TiXb+1MY20chyuhjlLMSHVgI4OYzbrg1BcN2nDHKTeeYqd4Yg9XGN9xbtU9YmylQ6oxtFFpF2B2TL+8Bc34kUoI5kRwestfJITaNS29LbjYa+NJlC4ZGZRe4A0OcdpuZAHiKbmyxqkUaZmJJVBcm5OjFuC3334U/1kr+aAo7V2kG8XGQxi/K9KE6QoVB7RGa1xna28r3H6NIRGGFIUnKLnRhmNkPdwPHXfTEkt1CWIva12Jbnv4nvHCpiQmQZmvHcaoGv2eBPI86RjJVYkJYvxbhGfHvoAyfSPAlo2ZX7a7xlsLd3/ALWMmF+yb6a/6vXXQ9swExsGIC5cpa9rk8e/lWFmwxW9zfv4BeRNZyGQmj5H1H30xKORse/d6qcmm4LYnlTMkumq2oRIgwj18TUKcWNSsRLl77/yqAzXqiWFehQoUEBUKFCgAxQBoqMU7AVejBpFKreEqExxWpTKDTamlqa7YuM1UiBxMPyoNGacikpqfEE1wZcLi/8ADoU1Q20ppLSeukE3oVloTk39Oq9CT+oQ/efmvQodCfmEP3n5r0K5n2yTpuLxBQKQjvc5ezYZb7iRvt7qqcNNacxyzGVwCwyArFlYgjrHHZVxa2QaC9Xb8+elx76h4zALIsaksqRvmCJlVHaxHb0131vEsiOGeaQgq0aLYSSD5LNa4KAeeVOna00pTyKcrnN1hUr8KkVWXhmRYzuPLhuop8OcqqQCv0Qcscanecu9id1vXUPE4VxISO3ci0jtYIoGgVNwI76sB9Jsl/NWPOApILSyZluzqm5dd9R8Vo5V8w3ZFiv1jW3mQ8FsR2aTjXMYzqzB9zSBczNzGTcPEVCyBTn1SArfMC3Xu9+JPfQNFkZAGAKlmuBljIC29ISX0tRYnEBXIsGXzkGixoDoE5Fr8qiTsxymRWAXXq0teT96biKQYs6FCFdSQyovmo4NwS28WoGPrC6WZCmQrfrXbsb+0FQc+HhT8DR+eVtxDMoLFjoCnGxFQUNx6MkieluRBxA9G450+JNQ5ZXuNXvbJwsnA2oAKWZmT5Xshv8A5Dz3sdLtwv8AhSJ06wBHCsNGSJNLA7jIw3t/ajjCFlKkBTcFn8+S+9QOF6daLMpFurU6BVIDEKf/AKE65aAK7Gg52C9prWNxeEKAMyerQ1jekGzAly7ascxYGy35ZeIrb46ZkHYTNbTKDqvInnWN6QxZypltdNeydCO/vqQMlIh38OGlqiTYsXNt/Op215TbTzT6XPuqlJoMmAmioUKBAoUKFAAoUKFAAoUKFAApV6TQpp0AsGjzUihWiyMB5XpTm9MqacBrshLmqZNDZFJp1hTRFcmTHxeijq3Qj5hD/H+a9Ch0I+YQ/wAf5r0K4X2xlZs7ygYjBYmZb9bD1smaNjuHWN5prpGwelmGxq3hcB7XMT6MPDnXCNrsRip/92T8xqRFLY3F1b6Skgit+kVZ6JklsddD/mlRXH+Gub9H/KZJGBHil61BYCQeeo5kca3+E2jFMgaGQSKeFxmHiKOQ1sZlw0YYO17jdcmwPcKZ+GGTMqiRSN7EDsnl4GrFowdDYjfYjjTTxm999z/Mc6pMuiGYBGLq+QOR1h3lhxNzw7qai3ZWGRcx6tVN2kA+kfokU32RIcuaVr37X7KLx5ilhu0TkykjtyE3Ww4oPRFMQ6UutnjABa4ijOunBhyo5kNy1gzkWUC3Vp4jiah5RkJViiE6sb52HceVS4Sqiy8Rcd/eaAHvg6r8q1s9hmb0Rb6IO6mMQ3WaLmCkXD/S56UxE7s3b1HFeHdvo8RjGU5ES7Edn6KmgBrElYU3NluBpqST/Wsftl7MRIB2j2VHnBe+tKSwzWJMhtdj5qH90VUbZiVflHIzWsz2/oKTEzF7TwpsbkaHsqNwHfVNWk2jCWAsQFb1E1nXQgkUjNiaFHahagQVCjtQtQAVCjtQtQAVCjtQtQAVCjtQtQAVHQtQoAMGlA0ihWqyUA6DSWFEKUK6OSmqEdT6EfMIfvPzXoqV0JH6jF/H+a9FXmSjtlFzPsHDl2Jw8JJYkkxISSSbkm1JHR7DfZ4PZR+6ioVm2McXo/hvs8G76qP3VP6N7HgSa6QxKbb1jQH+QoUKVsaNYcKl/MX/AIii+Cpp2F/4ihQoTZRGxeBjyt8mmu/srr46U3FgI7gdWlsv0V91FQp2wCk2fFf9mm76C+6krs6LOPk4930F91ChRbAUMBHmPyaf8V91OrgY8v7NP+K+6hQotgI/R8eX9mn/AAX3VW7R2RCy2aGIjvjQ/wBqFCi2IrMfsLDkLeCE/dJ7qhydH8Nc/q8Hso/dQoU0yRPxfw32eD2UfuofF/DfZ4PZR+6hQp2APi/hvs8Hso/dQ+L+G+zweyj91ChRYA+L+G+zweyj91D4v4b7PB7KP3UKFFgD4v4b7PB7KP3UPi/hvs8Hso/dQoUWAPi/hvs8Hso/dQ+L+G+zweyj91ChRYA+L+G+zweyj91D4v4b7PB7KP3UKFFgD4v4b7PB7KP3UPi/hvs8Hso/dQoUWAPi/hvs8Hso/dQHR/DfZ4PZR+6joU02Iu9nbPjWJQsaKBewCKAO0TuAoUKFZtjP/9k="/>
          <p:cNvSpPr>
            <a:spLocks noChangeAspect="1" noChangeArrowheads="1"/>
          </p:cNvSpPr>
          <p:nvPr/>
        </p:nvSpPr>
        <p:spPr bwMode="auto">
          <a:xfrm>
            <a:off x="0" y="-884238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5124" name="Picture 4" descr="http://1.bp.blogspot.com/-lVRBV93qX_A/Te6OeN6t98I/AAAAAAAAAE0/28Cn8wgbPgk/s1600/oracion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717032"/>
            <a:ext cx="3168352" cy="3043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1950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1629</TotalTime>
  <Words>3347</Words>
  <Application>Microsoft Office PowerPoint</Application>
  <PresentationFormat>Presentación en pantalla (4:3)</PresentationFormat>
  <Paragraphs>149</Paragraphs>
  <Slides>49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49</vt:i4>
      </vt:variant>
    </vt:vector>
  </HeadingPairs>
  <TitlesOfParts>
    <vt:vector size="50" baseType="lpstr">
      <vt:lpstr>Tema de Office</vt:lpstr>
      <vt:lpstr>COMO SER UN CRISTIANO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¿Qué problema existe en muchos de nosotros?</vt:lpstr>
      <vt:lpstr>Presentación de PowerPoint</vt:lpstr>
      <vt:lpstr>Presentación de PowerPoint</vt:lpstr>
      <vt:lpstr>¿Con qué ilustró Jesús la experiencia de un buen cristiano?</vt:lpstr>
      <vt:lpstr>Cristiano que mantiene una relación estrecha con Cristo.</vt:lpstr>
      <vt:lpstr>Presentación de PowerPoint</vt:lpstr>
      <vt:lpstr>Presentación de PowerPoint</vt:lpstr>
      <vt:lpstr>¿Qué quiere hacer Cristo con todos los que llevan el nombre de «cristianos»</vt:lpstr>
      <vt:lpstr>Presentación de PowerPoint</vt:lpstr>
      <vt:lpstr>Presentación de PowerPoint</vt:lpstr>
      <vt:lpstr>¿Qué hacía el apóstol Pablo con sigo mismo?</vt:lpstr>
      <vt:lpstr>Presentación de PowerPoint</vt:lpstr>
      <vt:lpstr>Presentación de PowerPoint</vt:lpstr>
      <vt:lpstr>Presentación de PowerPoint</vt:lpstr>
      <vt:lpstr>¿Cuál era una de las preocupaciones de Pablo?</vt:lpstr>
      <vt:lpstr>¿Qué pedido le hacia Pablo a los que aceptaban el evangelio?</vt:lpstr>
      <vt:lpstr>Presentación de PowerPoint</vt:lpstr>
      <vt:lpstr>Presentación de PowerPoint</vt:lpstr>
      <vt:lpstr>¿Cómo definió Cristo la vida cristiana?</vt:lpstr>
      <vt:lpstr>Cristo dice que solamente tienes dos opciones: y la elección es tuya, tu eliges la vida o la muerte.</vt:lpstr>
      <vt:lpstr>Recuerda: Estar dentro de la iglesia no es suficiente. Esto le dice Dios al pueblo de Israel.</vt:lpstr>
      <vt:lpstr>Presentación de PowerPoint</vt:lpstr>
      <vt:lpstr>Presentación de PowerPoint</vt:lpstr>
      <vt:lpstr>Presentación de PowerPoint</vt:lpstr>
      <vt:lpstr>Presentación de PowerPoint</vt:lpstr>
      <vt:lpstr>¿Quién es el que pone las condiciones, Cristo o nosotros?</vt:lpstr>
      <vt:lpstr>Pablo expone aquí las dos tendencias del ser humano</vt:lpstr>
      <vt:lpstr>Presentación de PowerPoint</vt:lpstr>
      <vt:lpstr>Presentación de PowerPoint</vt:lpstr>
      <vt:lpstr>El cristiano tiene solamente dos opciones: o se ocupa de la carne o del Espíritu, pero no puede ocuparse de ambos</vt:lpstr>
      <vt:lpstr>¿Qué hay que hacer para no ocuparse de la carne?</vt:lpstr>
      <vt:lpstr>Presentación de PowerPoint</vt:lpstr>
      <vt:lpstr>Además, ¿qué otra cosa hay que hacer para no ocuparse de la carne? </vt:lpstr>
      <vt:lpstr>Presentación de PowerPoint</vt:lpstr>
      <vt:lpstr>Según el Espíritu de Profecía: ¿De qué manera podemos vender la verdad?</vt:lpstr>
      <vt:lpstr>Jesús pregunta: ¿qué aprovechará el hombre, si ganare todo el mundo, y perdiere su alma? Por favor lea 1ª Juan 2:14-17.</vt:lpstr>
      <vt:lpstr>Presentación de PowerPoint</vt:lpstr>
      <vt:lpstr>¿Porqué razón actúa el hombre de esta manera?</vt:lpstr>
      <vt:lpstr>¿Qué tenemos que hacer para dar fruto? </vt:lpstr>
      <vt:lpstr>¿Qué dice Dios para darnos ánimo?</vt:lpstr>
      <vt:lpstr>¿Usted cree que Dios cumplirá sus promesas?</vt:lpstr>
      <vt:lpstr>Finalmente: cuando hacemos esto, ¿qué tierno llamado nos hace Dios?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COMO SER UN CRISTIANO</dc:title>
  <dc:creator>FAMILIA FIERRO CH</dc:creator>
  <cp:lastModifiedBy>FAMILIA FIERRO CH</cp:lastModifiedBy>
  <cp:revision>199</cp:revision>
  <dcterms:created xsi:type="dcterms:W3CDTF">2012-09-23T19:26:35Z</dcterms:created>
  <dcterms:modified xsi:type="dcterms:W3CDTF">2012-12-16T04:46:18Z</dcterms:modified>
</cp:coreProperties>
</file>